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77"/>
  </p:notes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0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7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8" r:id="rId76"/>
    <p:sldId id="330" r:id="rId77"/>
    <p:sldId id="333" r:id="rId78"/>
    <p:sldId id="334" r:id="rId79"/>
    <p:sldId id="335" r:id="rId80"/>
    <p:sldId id="336" r:id="rId81"/>
    <p:sldId id="337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3" r:id="rId108"/>
    <p:sldId id="374" r:id="rId109"/>
    <p:sldId id="375" r:id="rId110"/>
    <p:sldId id="376" r:id="rId111"/>
    <p:sldId id="377" r:id="rId112"/>
    <p:sldId id="378" r:id="rId113"/>
    <p:sldId id="353" r:id="rId114"/>
    <p:sldId id="379" r:id="rId115"/>
    <p:sldId id="356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8" r:id="rId124"/>
    <p:sldId id="387" r:id="rId125"/>
    <p:sldId id="389" r:id="rId126"/>
    <p:sldId id="390" r:id="rId127"/>
    <p:sldId id="391" r:id="rId128"/>
    <p:sldId id="392" r:id="rId129"/>
    <p:sldId id="393" r:id="rId130"/>
    <p:sldId id="394" r:id="rId131"/>
    <p:sldId id="395" r:id="rId132"/>
    <p:sldId id="396" r:id="rId133"/>
    <p:sldId id="358" r:id="rId134"/>
    <p:sldId id="359" r:id="rId135"/>
    <p:sldId id="360" r:id="rId136"/>
    <p:sldId id="361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416" r:id="rId157"/>
    <p:sldId id="417" r:id="rId158"/>
    <p:sldId id="418" r:id="rId159"/>
    <p:sldId id="419" r:id="rId160"/>
    <p:sldId id="420" r:id="rId161"/>
    <p:sldId id="421" r:id="rId162"/>
    <p:sldId id="423" r:id="rId163"/>
    <p:sldId id="424" r:id="rId164"/>
    <p:sldId id="425" r:id="rId165"/>
    <p:sldId id="426" r:id="rId166"/>
    <p:sldId id="427" r:id="rId167"/>
    <p:sldId id="428" r:id="rId168"/>
    <p:sldId id="429" r:id="rId169"/>
    <p:sldId id="430" r:id="rId170"/>
    <p:sldId id="431" r:id="rId171"/>
    <p:sldId id="432" r:id="rId172"/>
    <p:sldId id="433" r:id="rId173"/>
    <p:sldId id="434" r:id="rId174"/>
    <p:sldId id="435" r:id="rId175"/>
    <p:sldId id="436" r:id="rId176"/>
    <p:sldId id="437" r:id="rId177"/>
    <p:sldId id="438" r:id="rId178"/>
    <p:sldId id="439" r:id="rId179"/>
    <p:sldId id="440" r:id="rId180"/>
    <p:sldId id="441" r:id="rId181"/>
    <p:sldId id="442" r:id="rId182"/>
    <p:sldId id="443" r:id="rId183"/>
    <p:sldId id="444" r:id="rId184"/>
    <p:sldId id="445" r:id="rId185"/>
    <p:sldId id="446" r:id="rId186"/>
    <p:sldId id="447" r:id="rId187"/>
    <p:sldId id="448" r:id="rId188"/>
    <p:sldId id="449" r:id="rId189"/>
    <p:sldId id="450" r:id="rId190"/>
    <p:sldId id="451" r:id="rId191"/>
    <p:sldId id="452" r:id="rId192"/>
    <p:sldId id="453" r:id="rId193"/>
    <p:sldId id="454" r:id="rId194"/>
    <p:sldId id="455" r:id="rId195"/>
    <p:sldId id="456" r:id="rId196"/>
    <p:sldId id="457" r:id="rId197"/>
    <p:sldId id="458" r:id="rId198"/>
    <p:sldId id="460" r:id="rId199"/>
    <p:sldId id="461" r:id="rId200"/>
    <p:sldId id="462" r:id="rId201"/>
    <p:sldId id="463" r:id="rId202"/>
    <p:sldId id="464" r:id="rId203"/>
    <p:sldId id="465" r:id="rId204"/>
    <p:sldId id="466" r:id="rId205"/>
    <p:sldId id="467" r:id="rId206"/>
    <p:sldId id="468" r:id="rId207"/>
    <p:sldId id="469" r:id="rId208"/>
    <p:sldId id="470" r:id="rId209"/>
    <p:sldId id="471" r:id="rId210"/>
    <p:sldId id="472" r:id="rId211"/>
    <p:sldId id="473" r:id="rId212"/>
    <p:sldId id="474" r:id="rId213"/>
    <p:sldId id="475" r:id="rId214"/>
    <p:sldId id="476" r:id="rId215"/>
    <p:sldId id="477" r:id="rId216"/>
    <p:sldId id="478" r:id="rId217"/>
    <p:sldId id="479" r:id="rId218"/>
    <p:sldId id="480" r:id="rId219"/>
    <p:sldId id="481" r:id="rId220"/>
    <p:sldId id="482" r:id="rId221"/>
    <p:sldId id="483" r:id="rId222"/>
    <p:sldId id="484" r:id="rId223"/>
    <p:sldId id="485" r:id="rId224"/>
    <p:sldId id="486" r:id="rId225"/>
    <p:sldId id="487" r:id="rId226"/>
    <p:sldId id="488" r:id="rId227"/>
    <p:sldId id="489" r:id="rId228"/>
    <p:sldId id="490" r:id="rId229"/>
    <p:sldId id="491" r:id="rId230"/>
    <p:sldId id="492" r:id="rId231"/>
    <p:sldId id="493" r:id="rId232"/>
    <p:sldId id="494" r:id="rId233"/>
    <p:sldId id="495" r:id="rId234"/>
    <p:sldId id="496" r:id="rId235"/>
    <p:sldId id="503" r:id="rId236"/>
    <p:sldId id="504" r:id="rId237"/>
    <p:sldId id="505" r:id="rId238"/>
    <p:sldId id="506" r:id="rId239"/>
    <p:sldId id="507" r:id="rId240"/>
    <p:sldId id="508" r:id="rId241"/>
    <p:sldId id="509" r:id="rId242"/>
    <p:sldId id="497" r:id="rId243"/>
    <p:sldId id="498" r:id="rId244"/>
    <p:sldId id="499" r:id="rId245"/>
    <p:sldId id="500" r:id="rId246"/>
    <p:sldId id="501" r:id="rId247"/>
    <p:sldId id="502" r:id="rId248"/>
    <p:sldId id="510" r:id="rId249"/>
    <p:sldId id="511" r:id="rId250"/>
    <p:sldId id="512" r:id="rId251"/>
    <p:sldId id="513" r:id="rId252"/>
    <p:sldId id="514" r:id="rId253"/>
    <p:sldId id="515" r:id="rId254"/>
    <p:sldId id="516" r:id="rId255"/>
    <p:sldId id="517" r:id="rId256"/>
    <p:sldId id="518" r:id="rId257"/>
    <p:sldId id="519" r:id="rId258"/>
    <p:sldId id="520" r:id="rId259"/>
    <p:sldId id="521" r:id="rId260"/>
    <p:sldId id="523" r:id="rId261"/>
    <p:sldId id="522" r:id="rId262"/>
    <p:sldId id="524" r:id="rId263"/>
    <p:sldId id="525" r:id="rId264"/>
    <p:sldId id="526" r:id="rId265"/>
    <p:sldId id="527" r:id="rId266"/>
    <p:sldId id="528" r:id="rId267"/>
    <p:sldId id="529" r:id="rId268"/>
    <p:sldId id="530" r:id="rId269"/>
    <p:sldId id="531" r:id="rId270"/>
    <p:sldId id="532" r:id="rId271"/>
    <p:sldId id="533" r:id="rId272"/>
    <p:sldId id="534" r:id="rId273"/>
    <p:sldId id="535" r:id="rId274"/>
    <p:sldId id="536" r:id="rId275"/>
    <p:sldId id="537" r:id="rId2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8"/>
    <p:restoredTop sz="96266"/>
  </p:normalViewPr>
  <p:slideViewPr>
    <p:cSldViewPr snapToGrid="0" snapToObjects="1">
      <p:cViewPr>
        <p:scale>
          <a:sx n="103" d="100"/>
          <a:sy n="103" d="100"/>
        </p:scale>
        <p:origin x="4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60" Type="http://schemas.openxmlformats.org/officeDocument/2006/relationships/slide" Target="slides/slide259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70" Type="http://schemas.openxmlformats.org/officeDocument/2006/relationships/slide" Target="slides/slide26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notesMaster" Target="notesMasters/notesMaster1.xml"/><Relationship Id="rId278" Type="http://schemas.openxmlformats.org/officeDocument/2006/relationships/presProps" Target="presProps.xml"/><Relationship Id="rId279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80" Type="http://schemas.openxmlformats.org/officeDocument/2006/relationships/theme" Target="theme/theme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81" Type="http://schemas.openxmlformats.org/officeDocument/2006/relationships/tableStyles" Target="tableStyles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FA1BA-3139-8B4B-BB15-86CB2089CACD}" type="datetimeFigureOut">
              <a:rPr lang="en-GB" smtClean="0"/>
              <a:t>25/03/2017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82E29-4C40-934B-8DB2-A1E865C36A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8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1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1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1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7.xml"/></Relationships>
</file>

<file path=ppt/notesSlides/_rels/notesSlide1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1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2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2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2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2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2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2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2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7.xml"/></Relationships>
</file>

<file path=ppt/notesSlides/_rels/notesSlide2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2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2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2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2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2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2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2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2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2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2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2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1.xml"/></Relationships>
</file>

<file path=ppt/notesSlides/_rels/notesSlide2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2.xml"/></Relationships>
</file>

<file path=ppt/notesSlides/_rels/notesSlide2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3.xml"/></Relationships>
</file>

<file path=ppt/notesSlides/_rels/notesSlide2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4.xml"/></Relationships>
</file>

<file path=ppt/notesSlides/_rels/notesSlide2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5.xml"/></Relationships>
</file>

<file path=ppt/notesSlides/_rels/notesSlide2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6.xml"/></Relationships>
</file>

<file path=ppt/notesSlides/_rels/notesSlide2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7.xml"/></Relationships>
</file>

<file path=ppt/notesSlides/_rels/notesSlide2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8.xml"/></Relationships>
</file>

<file path=ppt/notesSlides/_rels/notesSlide2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0.xml"/></Relationships>
</file>

<file path=ppt/notesSlides/_rels/notesSlide2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1.xml"/></Relationships>
</file>

<file path=ppt/notesSlides/_rels/notesSlide2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2.xml"/></Relationships>
</file>

<file path=ppt/notesSlides/_rels/notesSlide2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3.xml"/></Relationships>
</file>

<file path=ppt/notesSlides/_rels/notesSlide2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4.xml"/></Relationships>
</file>

<file path=ppt/notesSlides/_rels/notesSlide2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5.xml"/></Relationships>
</file>

<file path=ppt/notesSlides/_rels/notesSlide2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6.xml"/></Relationships>
</file>

<file path=ppt/notesSlides/_rels/notesSlide2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7.xml"/></Relationships>
</file>

<file path=ppt/notesSlides/_rels/notesSlide2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8.xml"/></Relationships>
</file>

<file path=ppt/notesSlides/_rels/notesSlide2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0.xml"/></Relationships>
</file>

<file path=ppt/notesSlides/_rels/notesSlide2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1.xml"/></Relationships>
</file>

<file path=ppt/notesSlides/_rels/notesSlide2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2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2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2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5.xml"/></Relationships>
</file>

<file path=ppt/notesSlides/_rels/notesSlide2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6.xml"/></Relationships>
</file>

<file path=ppt/notesSlides/_rels/notesSlide2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7.xml"/></Relationships>
</file>

<file path=ppt/notesSlides/_rels/notesSlide2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8.xml"/></Relationships>
</file>

<file path=ppt/notesSlides/_rels/notesSlide2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0.xml"/></Relationships>
</file>

<file path=ppt/notesSlides/_rels/notesSlide2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1.xml"/></Relationships>
</file>

<file path=ppt/notesSlides/_rels/notesSlide2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2.xml"/></Relationships>
</file>

<file path=ppt/notesSlides/_rels/notesSlide2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3.xml"/></Relationships>
</file>

<file path=ppt/notesSlides/_rels/notesSlide2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4.xml"/></Relationships>
</file>

<file path=ppt/notesSlides/_rels/notesSlide2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5.xml"/></Relationships>
</file>

<file path=ppt/notesSlides/_rels/notesSlide2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6.xml"/></Relationships>
</file>

<file path=ppt/notesSlides/_rels/notesSlide2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7.xml"/></Relationships>
</file>

<file path=ppt/notesSlides/_rels/notesSlide2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8.xml"/></Relationships>
</file>

<file path=ppt/notesSlides/_rels/notesSlide2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0.xml"/></Relationships>
</file>

<file path=ppt/notesSlides/_rels/notesSlide2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1.xml"/></Relationships>
</file>

<file path=ppt/notesSlides/_rels/notesSlide2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2.xml"/></Relationships>
</file>

<file path=ppt/notesSlides/_rels/notesSlide2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3.xml"/></Relationships>
</file>

<file path=ppt/notesSlides/_rels/notesSlide2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4.xml"/></Relationships>
</file>

<file path=ppt/notesSlides/_rels/notesSlide2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5.xml"/></Relationships>
</file>

<file path=ppt/notesSlides/_rels/notesSlide2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6.xml"/></Relationships>
</file>

<file path=ppt/notesSlides/_rels/notesSlide2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7.xml"/></Relationships>
</file>

<file path=ppt/notesSlides/_rels/notesSlide2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8.xml"/></Relationships>
</file>

<file path=ppt/notesSlides/_rels/notesSlide2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0.xml"/></Relationships>
</file>

<file path=ppt/notesSlides/_rels/notesSlide2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1.xml"/></Relationships>
</file>

<file path=ppt/notesSlides/_rels/notesSlide2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2.xml"/></Relationships>
</file>

<file path=ppt/notesSlides/_rels/notesSlide2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3.xml"/></Relationships>
</file>

<file path=ppt/notesSlides/_rels/notesSlide2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4.xml"/></Relationships>
</file>

<file path=ppt/notesSlides/_rels/notesSlide2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1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err="1" smtClean="0"/>
              <a:t>Seborrhoeic</a:t>
            </a:r>
            <a:r>
              <a:rPr lang="en-GB" altLang="en-US" dirty="0" smtClean="0"/>
              <a:t> Eczema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6957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Skin tag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01993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Epidermal (epidermoid) cyst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054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Milium</a:t>
            </a:r>
            <a:r>
              <a:rPr lang="en-GB" dirty="0" smtClean="0"/>
              <a:t>: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15018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Dermatofibroma (Fibrous </a:t>
            </a:r>
            <a:r>
              <a:rPr lang="en-GB" dirty="0" err="1" smtClean="0"/>
              <a:t>histocytoma</a:t>
            </a:r>
            <a:r>
              <a:rPr lang="en-GB" dirty="0" smtClean="0"/>
              <a:t>):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48340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Pyogenic granuloma: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92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Keloid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1728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Campbell-de-Morgan spot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97603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Lipoma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86998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Chondrodermatitis nodularis: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2551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Lentigo maligna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90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Fungal (tinea) hand infection</a:t>
            </a:r>
            <a:r>
              <a:rPr lang="en-GB" altLang="en-US" baseline="0" dirty="0" smtClean="0"/>
              <a:t> - </a:t>
            </a:r>
            <a:r>
              <a:rPr lang="en-GB" dirty="0" smtClean="0"/>
              <a:t>Tinea manum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35571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Solar</a:t>
            </a:r>
            <a:r>
              <a:rPr lang="en-GB" baseline="0" dirty="0" smtClean="0"/>
              <a:t> (Actinic</a:t>
            </a:r>
            <a:r>
              <a:rPr lang="en-GB" baseline="0" smtClean="0"/>
              <a:t>) keratosis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7162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Ecchymosis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9246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Petechiae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49696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Purpura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17626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dermoid is an overgrowth of normal, non-cancerous tissue in an abnormal location</a:t>
            </a:r>
            <a:r>
              <a:rPr lang="en-GB" baseline="0" dirty="0" smtClean="0"/>
              <a:t> - </a:t>
            </a:r>
            <a:r>
              <a:rPr lang="en-GB" dirty="0" smtClean="0"/>
              <a:t>Dermatoid cyst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7564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 nodules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456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Lipoma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5277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Livedo reticularis –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antiphospolipid</a:t>
            </a:r>
            <a:r>
              <a:rPr lang="en-GB" baseline="0" dirty="0" smtClean="0"/>
              <a:t> syndrome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4337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erythema </a:t>
            </a:r>
            <a:r>
              <a:rPr lang="en-GB" dirty="0" err="1" smtClean="0"/>
              <a:t>nodosum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- </a:t>
            </a:r>
            <a:r>
              <a:rPr lang="en-GB" dirty="0" err="1" smtClean="0"/>
              <a:t>Bechets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ReA</a:t>
            </a:r>
            <a:r>
              <a:rPr lang="en-GB" baseline="0" dirty="0" smtClean="0"/>
              <a:t>, Enteropathic spondyloarthropathy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95333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464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Chronic dermatitis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60642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Dactylitis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3963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Gouty Tophi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2461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Telangectasia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00005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Helitope</a:t>
            </a:r>
            <a:r>
              <a:rPr lang="en-GB" dirty="0" smtClean="0"/>
              <a:t> rash – Dermatomyositis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69324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Discoid</a:t>
            </a:r>
            <a:r>
              <a:rPr lang="en-GB" baseline="0" dirty="0" smtClean="0"/>
              <a:t> lupus -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demarcated, pigmented or atrophic plaques (in photo) This is a form of lupus where only the skin is involved </a:t>
            </a:r>
          </a:p>
          <a:p>
            <a:endParaRPr lang="en-GB" dirty="0" smtClean="0"/>
          </a:p>
          <a:p>
            <a:r>
              <a:rPr lang="en-GB" dirty="0" smtClean="0"/>
              <a:t>Malar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7917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Malar rash - SLE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12546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Cutaneous vasculitis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4126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Paratoid</a:t>
            </a:r>
            <a:r>
              <a:rPr lang="en-GB" dirty="0" smtClean="0"/>
              <a:t> gland swelling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Sjogrens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65211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Calcinosis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23391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Gottrons</a:t>
            </a:r>
            <a:r>
              <a:rPr lang="en-GB" dirty="0" smtClean="0"/>
              <a:t> papules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674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Acute dermatitis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0064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Sebaceous cyst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3101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Lyme disease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22026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Raynauds</a:t>
            </a:r>
            <a:r>
              <a:rPr lang="en-GB" dirty="0" smtClean="0"/>
              <a:t> </a:t>
            </a:r>
            <a:r>
              <a:rPr lang="en-GB" dirty="0" err="1" smtClean="0"/>
              <a:t>phenomino</a:t>
            </a:r>
            <a:r>
              <a:rPr lang="en-GB" dirty="0" smtClean="0"/>
              <a:t>/syndrome</a:t>
            </a:r>
            <a:r>
              <a:rPr lang="en-GB" baseline="0" dirty="0" smtClean="0"/>
              <a:t> – common in connective tissue diseases </a:t>
            </a:r>
            <a:r>
              <a:rPr lang="en-GB" baseline="0" dirty="0" err="1" smtClean="0"/>
              <a:t>ie</a:t>
            </a:r>
            <a:r>
              <a:rPr lang="en-GB" baseline="0" dirty="0" smtClean="0"/>
              <a:t> SLE, </a:t>
            </a:r>
            <a:r>
              <a:rPr lang="en-GB" baseline="0" dirty="0" err="1" smtClean="0"/>
              <a:t>Sjogrens</a:t>
            </a:r>
            <a:r>
              <a:rPr lang="en-GB" baseline="0" dirty="0" smtClean="0"/>
              <a:t>, CREST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F321F-8520-CE42-AC79-775D37ED0820}" type="slidenum">
              <a:rPr lang="en-GB" smtClean="0"/>
              <a:t>133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37381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Mumps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42176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Measles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61242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Fifth’s disease “Slapped cheek”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5081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Scarlet</a:t>
            </a:r>
            <a:r>
              <a:rPr lang="en-GB" baseline="0" dirty="0" smtClean="0"/>
              <a:t> fever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45216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Candidiasis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42144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Cutaneous T-cell lymphoma</a:t>
            </a:r>
            <a:r>
              <a:rPr lang="en-GB" baseline="0" dirty="0" smtClean="0"/>
              <a:t>/mycosis fungoides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96750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Bullous </a:t>
            </a:r>
            <a:r>
              <a:rPr lang="en-GB" dirty="0" err="1" smtClean="0"/>
              <a:t>Pemohigoid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98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Atopic eczema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0218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Prurigo nodularis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45016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Lichen simplex chronicus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90045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Erythema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Nodosum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09280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Pyoderma gangrenosum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29712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Necrobiosis Lipoidica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0215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Granuloma Annulare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37516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Palmar erythema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08938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Xanthomas (Hyperlipidaemia is the cause)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8401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Spider naevi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7587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Xanthomas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339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Seborrhoeic</a:t>
            </a:r>
            <a:r>
              <a:rPr lang="en-GB" dirty="0" smtClean="0"/>
              <a:t> </a:t>
            </a:r>
            <a:r>
              <a:rPr lang="en-GB" dirty="0" err="1" smtClean="0"/>
              <a:t>dermititis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09556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Tendon xanthoma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5908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Eruptive xanthoma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94661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Xanthelasma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85632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Palmar xanthoma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7595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Neurofibroma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9209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Café au Lait spots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5922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Axillary freckling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44991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GB" dirty="0" smtClean="0"/>
              <a:t>Top DDx would be </a:t>
            </a:r>
            <a:r>
              <a:rPr lang="en-GB" sz="1200" dirty="0" smtClean="0"/>
              <a:t>Erythema </a:t>
            </a:r>
            <a:r>
              <a:rPr lang="en-GB" sz="1200" dirty="0" err="1" smtClean="0"/>
              <a:t>Multiforme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18780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Stevens-Johnson syndrome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93825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Onychoclasis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19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Plaque psoriasis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18994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Pruritic Urticated papules and plaques</a:t>
            </a:r>
            <a:r>
              <a:rPr lang="en-GB" baseline="0" dirty="0" smtClean="0"/>
              <a:t> of pregnancy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5823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Pemphigoid Gestationis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11211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Intrahepatic cholestasis </a:t>
            </a:r>
            <a:r>
              <a:rPr lang="en-GB" smtClean="0"/>
              <a:t>of pregnancy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9981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Granuloma annulare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8638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Necrobiosis lipoidica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8895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Pityriasis versicolor – m.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furfur yeast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814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Meningitis</a:t>
            </a:r>
            <a:r>
              <a:rPr lang="en-GB" baseline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5328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Open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comedome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5153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Closed </a:t>
            </a:r>
            <a:r>
              <a:rPr lang="en-GB" dirty="0" err="1" smtClean="0"/>
              <a:t>comedome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76000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café-au-lait marks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227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Scalp psoriasis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936305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Vitiligo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545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Albinism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293523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Melasma</a:t>
            </a:r>
            <a:r>
              <a:rPr lang="en-GB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4552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Acanthosis </a:t>
            </a:r>
            <a:r>
              <a:rPr lang="en-GB" dirty="0" err="1" smtClean="0"/>
              <a:t>nigricans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6896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Amiodarone</a:t>
            </a:r>
            <a:r>
              <a:rPr lang="en-GB" baseline="0" smtClean="0"/>
              <a:t> hyperpigmentation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50573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Hand foot and mouth </a:t>
            </a:r>
            <a:r>
              <a:rPr lang="en-GB" smtClean="0"/>
              <a:t>disease – Coxsackievirus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942287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Lymphodema</a:t>
            </a:r>
            <a:r>
              <a:rPr lang="en-GB" dirty="0" smtClean="0"/>
              <a:t> with </a:t>
            </a:r>
            <a:r>
              <a:rPr lang="en-GB" dirty="0" err="1" smtClean="0"/>
              <a:t>pachydermatosis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3950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Inverted </a:t>
            </a:r>
            <a:r>
              <a:rPr lang="en-GB" dirty="0" err="1" smtClean="0"/>
              <a:t>champaign</a:t>
            </a:r>
            <a:r>
              <a:rPr lang="en-GB" dirty="0" smtClean="0"/>
              <a:t> bottle legs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26804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Contact Dermatitis in a patient with a healed ulcer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4183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Arterial leg ulcer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10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Koebner </a:t>
            </a:r>
            <a:r>
              <a:rPr lang="en-GB" dirty="0" err="1" smtClean="0"/>
              <a:t>pnenomenon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36588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Venous leg ulcer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05798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Lymphodema</a:t>
            </a:r>
            <a:r>
              <a:rPr lang="en-GB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160406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Pyoderma</a:t>
            </a:r>
            <a:r>
              <a:rPr lang="en-GB" baseline="0" smtClean="0"/>
              <a:t> gangrenosum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93876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Nodular prurigo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02396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Prurigo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047327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Diabetic foot ulcer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487425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Suggest</a:t>
            </a:r>
            <a:r>
              <a:rPr lang="en-GB" baseline="0" dirty="0" smtClean="0"/>
              <a:t>s melanoma, specifically acral lentiginous melanoma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38768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Hypertrophic scar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38092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Keloid scar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991108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Atrophic scar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71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Guttate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4518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Striae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52737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12255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Sunburn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55085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Actinic Cheilitis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592079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398508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Arsenical</a:t>
            </a:r>
            <a:r>
              <a:rPr lang="en-GB" baseline="0" dirty="0" smtClean="0"/>
              <a:t> keratoses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664132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Bowen’s disease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136183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Lentigo maligna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05235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Infiltrative 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252310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00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Irritant contact eczema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816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Flexural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617553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Superficial 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139067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Nodular 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16129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Pigmented 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498159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Sclerosing 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613456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Fibroepithelioma of </a:t>
            </a:r>
            <a:r>
              <a:rPr lang="en-GB" dirty="0" err="1" smtClean="0"/>
              <a:t>pinkus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2425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79244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Cutaneous melanoma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82477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Superficial spreading malignant melanoma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35827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Nodular melanoma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70641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Lentigo</a:t>
            </a:r>
            <a:r>
              <a:rPr lang="en-GB" baseline="0" dirty="0" smtClean="0"/>
              <a:t> maligna melanoma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13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Brittle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252773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Acral lentiginous melanoma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20009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Pressure ulcer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532664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Dermatofibroma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434621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Wart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56609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Corn/Callus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12076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Chondrodermatitis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58406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Gouty tophi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802458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Campbell de </a:t>
            </a:r>
            <a:r>
              <a:rPr lang="en-GB" dirty="0" err="1" smtClean="0"/>
              <a:t>morgan</a:t>
            </a:r>
            <a:r>
              <a:rPr lang="en-GB" dirty="0" smtClean="0"/>
              <a:t> spot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44493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Sebaceous cyst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60667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Demoid</a:t>
            </a:r>
            <a:r>
              <a:rPr lang="en-GB" dirty="0" smtClean="0"/>
              <a:t> cyst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1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Erythrodermic</a:t>
            </a:r>
            <a:r>
              <a:rPr lang="en-GB" baseline="0" dirty="0" smtClean="0"/>
              <a:t> psoriasis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418088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Ganglion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17957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Glomus tumour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78286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Cutaneous</a:t>
            </a:r>
            <a:r>
              <a:rPr lang="en-GB" baseline="0" dirty="0" smtClean="0"/>
              <a:t> horn: </a:t>
            </a:r>
          </a:p>
          <a:p>
            <a:r>
              <a:rPr lang="en-GB" baseline="0" dirty="0" smtClean="0"/>
              <a:t>Caused by: </a:t>
            </a:r>
          </a:p>
          <a:p>
            <a:r>
              <a:rPr lang="en-GB" baseline="0" dirty="0" smtClean="0"/>
              <a:t>Solar keratosis </a:t>
            </a:r>
          </a:p>
          <a:p>
            <a:r>
              <a:rPr lang="en-GB" baseline="0" dirty="0" smtClean="0"/>
              <a:t>Bowens disease</a:t>
            </a:r>
          </a:p>
          <a:p>
            <a:r>
              <a:rPr lang="en-GB" baseline="0" dirty="0" smtClean="0"/>
              <a:t>SCC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68940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Pyogenic granuloma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22058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Myxoid</a:t>
            </a:r>
            <a:r>
              <a:rPr lang="en-GB" dirty="0" smtClean="0"/>
              <a:t> cyst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21353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Neurofibroma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07254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Tuberose sclerosis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4623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Xanthelasma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883396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Ingrowing toenail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88294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Paronychia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715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Acute pustular psoriasis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09465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Mongolian blue naevi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80580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Port</a:t>
            </a:r>
            <a:r>
              <a:rPr lang="en-GB" baseline="0" dirty="0" smtClean="0"/>
              <a:t> wine stain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494860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Cavernous haemangioma: Strawberry naevus: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96155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Merkel cell carcinoma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 is a virus induced cancer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 aggressive tumour with a high mortality rate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32360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Pemphigus</a:t>
            </a:r>
            <a:r>
              <a:rPr lang="en-GB" baseline="0" dirty="0" smtClean="0"/>
              <a:t> vulgaris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017905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Bullous pemphigoid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55835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Dermatitis </a:t>
            </a:r>
            <a:r>
              <a:rPr lang="en-GB" dirty="0" err="1" smtClean="0"/>
              <a:t>herpatiformis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361958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Linear IgA disease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02313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Kaposi’s Sarcoma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509386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 capitis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16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Napkin psoriasis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609722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Androgenetic alopecia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4154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Inverse/</a:t>
            </a:r>
            <a:r>
              <a:rPr lang="en-GB" dirty="0" err="1" smtClean="0"/>
              <a:t>flexual</a:t>
            </a:r>
            <a:r>
              <a:rPr lang="en-GB" baseline="0" dirty="0" smtClean="0"/>
              <a:t> psoriasis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87409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Keratosis</a:t>
            </a:r>
            <a:r>
              <a:rPr lang="en-GB" baseline="0" dirty="0" smtClean="0"/>
              <a:t> Pilaris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4423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516729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Lichen Sclerosis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85768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Atypical mole syndrome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682726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Fish tank granuloma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62887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Erythrasma (More info below) 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Erythrasma is a common skin condition affecting the skin folds such as under the arms, in the groin and between the toes.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Erythrasma does not usually cause any symptoms. It presents as a slowly enlarging area of pink or brown dry skin.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08076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Linear </a:t>
            </a:r>
            <a:r>
              <a:rPr lang="en-GB" dirty="0" err="1" smtClean="0"/>
              <a:t>Nigra</a:t>
            </a:r>
            <a:r>
              <a:rPr lang="en-GB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76941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Granuloma </a:t>
            </a:r>
            <a:r>
              <a:rPr lang="en-GB" dirty="0" err="1" smtClean="0"/>
              <a:t>annularae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61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Palmo</a:t>
            </a:r>
            <a:r>
              <a:rPr lang="en-GB" dirty="0" smtClean="0"/>
              <a:t>-plantar pustulosis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523195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Lupus pernio</a:t>
            </a:r>
            <a:r>
              <a:rPr lang="en-GB" baseline="0" dirty="0" smtClean="0"/>
              <a:t> – Sarcoid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112197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Mouth ulcers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bechets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94308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Peutz-Jeghers syndrome: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development of non-cancerous polyps in the GI tract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rare autosomal dominant condition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causes lentigines around the lips, buccal mucosa and fingers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34393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Hereditary haemorrhagic telangiectasia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255663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Microstomia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010508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Pretibial</a:t>
            </a:r>
            <a:r>
              <a:rPr lang="en-GB" baseline="0" dirty="0" smtClean="0"/>
              <a:t> myxoedema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065748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Paget's disease</a:t>
            </a:r>
            <a:r>
              <a:rPr lang="en-GB" baseline="0" dirty="0" smtClean="0"/>
              <a:t> of the nipple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76822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Secondary Syphilis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246158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Granuloma </a:t>
            </a:r>
            <a:r>
              <a:rPr lang="en-GB" dirty="0" err="1" smtClean="0"/>
              <a:t>annularae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0596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Necrobiosis </a:t>
            </a:r>
            <a:r>
              <a:rPr lang="en-GB" dirty="0" err="1" smtClean="0"/>
              <a:t>lipoidicum</a:t>
            </a:r>
            <a:r>
              <a:rPr lang="en-GB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44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Psoriatic nails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052376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Porphyria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04043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Polymorphic light</a:t>
            </a:r>
            <a:r>
              <a:rPr lang="en-GB" baseline="0" dirty="0" smtClean="0"/>
              <a:t> eruption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717650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Linear IgA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99699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Dermatitis </a:t>
            </a:r>
            <a:r>
              <a:rPr lang="en-GB" dirty="0" err="1" smtClean="0"/>
              <a:t>herpatiformis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32987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Morphoea</a:t>
            </a:r>
            <a:r>
              <a:rPr lang="en-GB" baseline="0" dirty="0" smtClean="0"/>
              <a:t> (Localised scleroderma)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331061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Discoid lupus (DDx sweets disease</a:t>
            </a:r>
            <a:r>
              <a:rPr lang="en-GB" baseline="0" dirty="0" smtClean="0"/>
              <a:t> – a variant of RA)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09175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Keratosis </a:t>
            </a:r>
            <a:r>
              <a:rPr lang="en-GB" dirty="0" err="1" smtClean="0"/>
              <a:t>piliris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087627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Autoimmune vasculitis </a:t>
            </a:r>
          </a:p>
          <a:p>
            <a:pPr eaLnBrk="1" hangingPunct="1">
              <a:defRPr/>
            </a:pPr>
            <a:r>
              <a:rPr lang="en-GB" dirty="0" smtClean="0"/>
              <a:t>Patchy ulcers all over the stuff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624299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Pressure ulcer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74885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98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Acrodermatitis of </a:t>
            </a:r>
            <a:r>
              <a:rPr lang="en-GB" dirty="0" err="1" smtClean="0"/>
              <a:t>Hallopeau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832118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HIV </a:t>
            </a:r>
            <a:r>
              <a:rPr lang="en-GB" smtClean="0"/>
              <a:t>related ulcer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371119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Erythema </a:t>
            </a:r>
            <a:r>
              <a:rPr lang="en-GB" smtClean="0"/>
              <a:t>ab igne - </a:t>
            </a:r>
            <a:r>
              <a:rPr lang="en-GB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typical history would be an elderly women who always sits next to an open fire.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05323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84758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32518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883422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46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Herpes simplex cold sores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67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Herpes simplex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78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>
                <a:latin typeface="Arial" charset="0"/>
              </a:rPr>
              <a:t>Asteatotic eczema looks like a dry river bed – the skin is dry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805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Genital Herpes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706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Shingles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5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Warts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384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Genital warts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3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Molluscum</a:t>
            </a:r>
            <a:r>
              <a:rPr lang="en-GB" dirty="0" smtClean="0"/>
              <a:t> Contagiosum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7103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Impetigo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58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Bullous impetigo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228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Folliculitis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6177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Furunculosis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770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Carbuncle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5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Allergic</a:t>
            </a:r>
            <a:r>
              <a:rPr lang="en-GB" baseline="0" dirty="0" smtClean="0"/>
              <a:t> contact eczema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268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Ecthyma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372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Cellulitis</a:t>
            </a:r>
            <a:r>
              <a:rPr lang="en-GB" baseline="0" dirty="0" smtClean="0"/>
              <a:t> (Erysipelas if on face in this pic – better defined)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61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Necrotizing fasciitis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393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Scabies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7533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Cutaneous leishmaniasis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37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Cutaneous Larva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Migrans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747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Orf</a:t>
            </a:r>
            <a:r>
              <a:rPr lang="en-GB" dirty="0" smtClean="0"/>
              <a:t> – viral infection, pox virus and endemic in sheep.</a:t>
            </a:r>
            <a:r>
              <a:rPr lang="en-GB" baseline="0" dirty="0" smtClean="0"/>
              <a:t> More common in farmers and vets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85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HSV-1 commonly </a:t>
            </a:r>
          </a:p>
          <a:p>
            <a:r>
              <a:rPr lang="en-GB" dirty="0" smtClean="0"/>
              <a:t>Herpes simplex </a:t>
            </a:r>
          </a:p>
          <a:p>
            <a:r>
              <a:rPr lang="en-GB" dirty="0" smtClean="0"/>
              <a:t>Same as cold sores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922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</a:t>
            </a:r>
            <a:r>
              <a:rPr lang="en-GB" baseline="0" dirty="0" smtClean="0"/>
              <a:t> corporis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00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</a:t>
            </a:r>
            <a:r>
              <a:rPr lang="en-GB" baseline="0" dirty="0" smtClean="0"/>
              <a:t> cruris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353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Varicose/stasis</a:t>
            </a:r>
            <a:r>
              <a:rPr lang="en-GB" baseline="0" dirty="0" smtClean="0"/>
              <a:t> eczema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07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</a:t>
            </a:r>
            <a:r>
              <a:rPr lang="en-GB" baseline="0" dirty="0" smtClean="0"/>
              <a:t> incognito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258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 </a:t>
            </a:r>
            <a:r>
              <a:rPr lang="en-GB" dirty="0" err="1" smtClean="0"/>
              <a:t>Manuum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018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 capitis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1930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 unguium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7340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Tinea pedis </a:t>
            </a:r>
            <a:r>
              <a:rPr lang="en-GB" smtClean="0"/>
              <a:t>(Athletes foot)</a:t>
            </a:r>
            <a:r>
              <a:rPr lang="en-GB" baseline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483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Pityriasis rosea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"herald patch"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3355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Urticaria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907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Lichen planus </a:t>
            </a:r>
          </a:p>
          <a:p>
            <a:endParaRPr lang="en-GB" dirty="0" smtClean="0"/>
          </a:p>
          <a:p>
            <a:r>
              <a:rPr lang="en-GB" dirty="0" smtClean="0"/>
              <a:t>Bottom</a:t>
            </a:r>
            <a:r>
              <a:rPr lang="en-GB" baseline="0" dirty="0" smtClean="0"/>
              <a:t> left is showing mucous involvement with Wickham’s striae </a:t>
            </a:r>
          </a:p>
          <a:p>
            <a:endParaRPr lang="en-GB" baseline="0" dirty="0" smtClean="0"/>
          </a:p>
          <a:p>
            <a:r>
              <a:rPr lang="en-GB" baseline="0" dirty="0" smtClean="0"/>
              <a:t>Typical violaceous papules on the wrist is shown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0166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Lichen sclerosis</a:t>
            </a:r>
          </a:p>
          <a:p>
            <a:endParaRPr lang="en-GB" dirty="0" smtClean="0"/>
          </a:p>
          <a:p>
            <a:r>
              <a:rPr lang="en-GB" dirty="0" smtClean="0"/>
              <a:t>White </a:t>
            </a:r>
            <a:r>
              <a:rPr lang="en-GB" dirty="0" err="1" smtClean="0"/>
              <a:t>lichoid</a:t>
            </a:r>
            <a:r>
              <a:rPr lang="en-GB" dirty="0" smtClean="0"/>
              <a:t> atrophic lesions on the genitalia</a:t>
            </a:r>
          </a:p>
          <a:p>
            <a:endParaRPr lang="en-GB" dirty="0" smtClean="0"/>
          </a:p>
          <a:p>
            <a:r>
              <a:rPr lang="en-GB" dirty="0" smtClean="0"/>
              <a:t>Associated</a:t>
            </a:r>
            <a:r>
              <a:rPr lang="en-GB" baseline="0" dirty="0" smtClean="0"/>
              <a:t> with autoimmune disease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869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Erythredema</a:t>
            </a:r>
            <a:r>
              <a:rPr lang="en-GB" baseline="0" smtClean="0"/>
              <a:t> </a:t>
            </a:r>
            <a:r>
              <a:rPr lang="en-GB" baseline="0" dirty="0" smtClean="0"/>
              <a:t>– specifically </a:t>
            </a:r>
            <a:r>
              <a:rPr lang="en-GB" baseline="0" smtClean="0"/>
              <a:t>Sezary disease/syndrome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6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Infected eczema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9598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Lichen planus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991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Solar</a:t>
            </a:r>
            <a:r>
              <a:rPr lang="en-GB" baseline="0" dirty="0" smtClean="0"/>
              <a:t> keratosis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0119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Solar lentigo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499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Subhorroeic</a:t>
            </a:r>
            <a:r>
              <a:rPr lang="en-GB" dirty="0" smtClean="0"/>
              <a:t> keratosis/wart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927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Blanches –</a:t>
            </a:r>
            <a:r>
              <a:rPr lang="en-GB" baseline="0" dirty="0" smtClean="0"/>
              <a:t> spider </a:t>
            </a:r>
            <a:r>
              <a:rPr lang="en-GB" baseline="0" dirty="0" err="1" smtClean="0"/>
              <a:t>naevi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8092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Melanocytic nevi</a:t>
            </a:r>
            <a:r>
              <a:rPr lang="en-GB" baseline="0" dirty="0" smtClean="0"/>
              <a:t> – which can change shape and things as a natural disease progression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82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Chondrodermatitis</a:t>
            </a:r>
            <a:r>
              <a:rPr lang="en-GB" dirty="0" smtClean="0">
                <a:effectLst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3153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Haemangioma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71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Ephelides/freckles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668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Polymorphic light eruption (PLE)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2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Infected eczema (viral) herpes zoster</a:t>
            </a:r>
            <a:r>
              <a:rPr lang="en-GB" baseline="0" dirty="0" smtClean="0"/>
              <a:t> - </a:t>
            </a:r>
            <a:r>
              <a:rPr lang="en-GB" dirty="0" smtClean="0"/>
              <a:t>Eczema </a:t>
            </a:r>
            <a:r>
              <a:rPr lang="en-GB" dirty="0" err="1" smtClean="0"/>
              <a:t>herpaticum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2676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Bowens disease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6386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Lentigo maligna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 cancer, slow growing pigmented macule on sun exposed areas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3-5 years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turn into MM – this is when the melanocytes start to infiltrate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area can darken, turn black, ulcerate, become symptomatic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1089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Seborrheic</a:t>
            </a:r>
            <a:r>
              <a:rPr lang="en-GB" baseline="0" dirty="0" smtClean="0"/>
              <a:t> keratosis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5525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Solar keratosis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64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Keratoacanthoma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27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Marjolin’s ulcer</a:t>
            </a:r>
          </a:p>
          <a:p>
            <a:endParaRPr lang="en-GB" dirty="0" smtClean="0"/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 a chronic ulcer suddenly starts to grow – think SCC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2880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Simple lentigo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8472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Junctional naevus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3623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Dermal naevus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824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Compound naevus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160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Discoid eczema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8568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Compound naevus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082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Globular Naevus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026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Reticular naevus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740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Small and large congenital naevus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8448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Spitz Naevus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0370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Freckles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77851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Epidermal </a:t>
            </a:r>
            <a:r>
              <a:rPr lang="en-GB" dirty="0" err="1" smtClean="0"/>
              <a:t>naevi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5552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Blue </a:t>
            </a:r>
            <a:r>
              <a:rPr lang="en-GB" dirty="0" err="1" smtClean="0"/>
              <a:t>naevi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3605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Halo </a:t>
            </a:r>
            <a:r>
              <a:rPr lang="en-GB" dirty="0" err="1" smtClean="0"/>
              <a:t>naevi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17780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Superficial spreading malignant melanoma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331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Pompholyx eczema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38432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Lentigo malignant melanoma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021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Acral lentiginous malignant melanoma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7314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Nodular malignant melanoma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90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42630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Nodular 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5352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superficial basal cell carcinoma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65250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Infiltrative BCC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4768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Bowen’s disease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0092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Keratoacanthoma: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582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Cutaneous T-cell lymphoma (CTCL: Mycosis fungoides):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82E29-4C40-934B-8DB2-A1E865C36A0C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40A0-CC7F-DF4C-A63A-FFCB1574E882}" type="datetime1">
              <a:rPr lang="en-GB" smtClean="0"/>
              <a:t>25/03/2017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6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B1A6-A7EC-154E-A1B6-7288DB36D36A}" type="datetime1">
              <a:rPr lang="en-GB" smtClean="0"/>
              <a:t>25/03/2017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20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3DF5-B892-ED4D-834E-E08380A8276D}" type="datetime1">
              <a:rPr lang="en-GB" smtClean="0"/>
              <a:t>25/03/2017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56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E3ED-3F7D-0D4A-848E-152DC8DA7215}" type="datetime1">
              <a:rPr lang="en-GB" smtClean="0"/>
              <a:t>25/03/2017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9C37-D086-F742-8439-DB67ACF01EDC}" type="datetime1">
              <a:rPr lang="en-GB" smtClean="0"/>
              <a:t>25/03/2017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12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492E-7338-B141-87E2-7E0C7B4316D5}" type="datetime1">
              <a:rPr lang="en-GB" smtClean="0"/>
              <a:t>25/03/2017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7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1451-6E25-5641-B868-B21A55CA4EE8}" type="datetime1">
              <a:rPr lang="en-GB" smtClean="0"/>
              <a:t>25/03/2017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7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BF657-4206-4F46-8210-9DD76A24F266}" type="datetime1">
              <a:rPr lang="en-GB" smtClean="0"/>
              <a:t>25/03/2017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76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7B3A-5D75-DC48-AD1C-EA512134A8D4}" type="datetime1">
              <a:rPr lang="en-GB" smtClean="0"/>
              <a:t>25/03/2017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67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A9CA-BBD6-9B4A-BF43-9A0EBC4DECCB}" type="datetime1">
              <a:rPr lang="en-GB" smtClean="0"/>
              <a:t>25/03/2017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60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292-294A-3C48-AE7C-AF47B92690FD}" type="datetime1">
              <a:rPr lang="en-GB" smtClean="0"/>
              <a:t>25/03/2017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03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43D1-A9F3-F747-B33D-6A49036FE2F5}" type="datetime1">
              <a:rPr lang="en-GB" smtClean="0"/>
              <a:t>25/03/2017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96DF-D81B-DF40-9290-D0626D10A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50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4" Type="http://schemas.openxmlformats.org/officeDocument/2006/relationships/image" Target="../media/image187.tiff"/><Relationship Id="rId5" Type="http://schemas.openxmlformats.org/officeDocument/2006/relationships/image" Target="../media/image18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tiff"/><Relationship Id="rId4" Type="http://schemas.openxmlformats.org/officeDocument/2006/relationships/image" Target="../media/image190.tiff"/><Relationship Id="rId5" Type="http://schemas.openxmlformats.org/officeDocument/2006/relationships/image" Target="../media/image19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tiff"/><Relationship Id="rId4" Type="http://schemas.openxmlformats.org/officeDocument/2006/relationships/image" Target="../media/image193.tiff"/><Relationship Id="rId5" Type="http://schemas.openxmlformats.org/officeDocument/2006/relationships/image" Target="../media/image19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tiff"/><Relationship Id="rId4" Type="http://schemas.openxmlformats.org/officeDocument/2006/relationships/image" Target="../media/image196.tiff"/><Relationship Id="rId5" Type="http://schemas.openxmlformats.org/officeDocument/2006/relationships/image" Target="../media/image19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tiff"/><Relationship Id="rId4" Type="http://schemas.openxmlformats.org/officeDocument/2006/relationships/image" Target="../media/image19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tiff"/><Relationship Id="rId4" Type="http://schemas.openxmlformats.org/officeDocument/2006/relationships/image" Target="../media/image20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4" Type="http://schemas.openxmlformats.org/officeDocument/2006/relationships/image" Target="../media/image203.tiff"/><Relationship Id="rId5" Type="http://schemas.openxmlformats.org/officeDocument/2006/relationships/image" Target="../media/image204.tiff"/><Relationship Id="rId6" Type="http://schemas.openxmlformats.org/officeDocument/2006/relationships/image" Target="../media/image20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tiff"/><Relationship Id="rId4" Type="http://schemas.openxmlformats.org/officeDocument/2006/relationships/image" Target="../media/image207.tiff"/><Relationship Id="rId5" Type="http://schemas.openxmlformats.org/officeDocument/2006/relationships/image" Target="../media/image20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tiff"/><Relationship Id="rId4" Type="http://schemas.openxmlformats.org/officeDocument/2006/relationships/image" Target="../media/image210.tiff"/><Relationship Id="rId5" Type="http://schemas.openxmlformats.org/officeDocument/2006/relationships/image" Target="../media/image2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tiff"/><Relationship Id="rId4" Type="http://schemas.openxmlformats.org/officeDocument/2006/relationships/image" Target="../media/image213.tiff"/><Relationship Id="rId5" Type="http://schemas.openxmlformats.org/officeDocument/2006/relationships/image" Target="../media/image2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tiff"/><Relationship Id="rId4" Type="http://schemas.openxmlformats.org/officeDocument/2006/relationships/image" Target="../media/image216.tiff"/><Relationship Id="rId5" Type="http://schemas.openxmlformats.org/officeDocument/2006/relationships/image" Target="../media/image2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tiff"/><Relationship Id="rId4" Type="http://schemas.openxmlformats.org/officeDocument/2006/relationships/image" Target="../media/image2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iff"/><Relationship Id="rId4" Type="http://schemas.openxmlformats.org/officeDocument/2006/relationships/image" Target="../media/image221.tiff"/><Relationship Id="rId5" Type="http://schemas.openxmlformats.org/officeDocument/2006/relationships/image" Target="../media/image222.tiff"/><Relationship Id="rId6" Type="http://schemas.openxmlformats.org/officeDocument/2006/relationships/image" Target="../media/image223.tiff"/><Relationship Id="rId7" Type="http://schemas.openxmlformats.org/officeDocument/2006/relationships/image" Target="../media/image2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tiff"/><Relationship Id="rId4" Type="http://schemas.openxmlformats.org/officeDocument/2006/relationships/image" Target="../media/image226.tiff"/><Relationship Id="rId5" Type="http://schemas.openxmlformats.org/officeDocument/2006/relationships/image" Target="../media/image227.tiff"/><Relationship Id="rId6" Type="http://schemas.openxmlformats.org/officeDocument/2006/relationships/image" Target="../media/image2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229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30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231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232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33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23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tif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235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236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237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238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239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240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241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242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243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24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tif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245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246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247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tiff"/><Relationship Id="rId4" Type="http://schemas.openxmlformats.org/officeDocument/2006/relationships/image" Target="../media/image2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tiff"/><Relationship Id="rId4" Type="http://schemas.openxmlformats.org/officeDocument/2006/relationships/image" Target="../media/image25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25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25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4" Type="http://schemas.openxmlformats.org/officeDocument/2006/relationships/image" Target="../media/image262.png"/><Relationship Id="rId5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267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26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4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4" Type="http://schemas.openxmlformats.org/officeDocument/2006/relationships/image" Target="../media/image272.jpeg"/><Relationship Id="rId5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274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275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276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27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tiff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278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279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280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281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282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283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284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285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286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28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tif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28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4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29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tiff"/><Relationship Id="rId4" Type="http://schemas.openxmlformats.org/officeDocument/2006/relationships/image" Target="../media/image293.tiff"/><Relationship Id="rId5" Type="http://schemas.openxmlformats.org/officeDocument/2006/relationships/image" Target="../media/image29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tiff"/><Relationship Id="rId4" Type="http://schemas.openxmlformats.org/officeDocument/2006/relationships/image" Target="../media/image296.tiff"/><Relationship Id="rId5" Type="http://schemas.openxmlformats.org/officeDocument/2006/relationships/image" Target="../media/image29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tiff"/><Relationship Id="rId4" Type="http://schemas.openxmlformats.org/officeDocument/2006/relationships/image" Target="../media/image29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tiff"/><Relationship Id="rId4" Type="http://schemas.openxmlformats.org/officeDocument/2006/relationships/image" Target="../media/image301.tiff"/><Relationship Id="rId5" Type="http://schemas.openxmlformats.org/officeDocument/2006/relationships/image" Target="../media/image302.tiff"/><Relationship Id="rId6" Type="http://schemas.openxmlformats.org/officeDocument/2006/relationships/image" Target="../media/image30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304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30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tiff"/><Relationship Id="rId4" Type="http://schemas.openxmlformats.org/officeDocument/2006/relationships/image" Target="../media/image30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tif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tiff"/><Relationship Id="rId4" Type="http://schemas.openxmlformats.org/officeDocument/2006/relationships/image" Target="../media/image309.tiff"/><Relationship Id="rId5" Type="http://schemas.openxmlformats.org/officeDocument/2006/relationships/image" Target="../media/image3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tiff"/><Relationship Id="rId4" Type="http://schemas.openxmlformats.org/officeDocument/2006/relationships/image" Target="../media/image3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tiff"/><Relationship Id="rId4" Type="http://schemas.openxmlformats.org/officeDocument/2006/relationships/image" Target="../media/image3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tiff"/><Relationship Id="rId4" Type="http://schemas.openxmlformats.org/officeDocument/2006/relationships/image" Target="../media/image316.tiff"/><Relationship Id="rId5" Type="http://schemas.openxmlformats.org/officeDocument/2006/relationships/image" Target="../media/image3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tiff"/><Relationship Id="rId4" Type="http://schemas.openxmlformats.org/officeDocument/2006/relationships/image" Target="../media/image3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tiff"/><Relationship Id="rId4" Type="http://schemas.openxmlformats.org/officeDocument/2006/relationships/image" Target="../media/image321.tiff"/><Relationship Id="rId5" Type="http://schemas.openxmlformats.org/officeDocument/2006/relationships/image" Target="../media/image322.tiff"/><Relationship Id="rId6" Type="http://schemas.openxmlformats.org/officeDocument/2006/relationships/image" Target="../media/image3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324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325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326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3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tiff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328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4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tiff"/><Relationship Id="rId4" Type="http://schemas.openxmlformats.org/officeDocument/2006/relationships/image" Target="../media/image3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tiff"/><Relationship Id="rId4" Type="http://schemas.openxmlformats.org/officeDocument/2006/relationships/image" Target="../media/image3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tiff"/><Relationship Id="rId4" Type="http://schemas.openxmlformats.org/officeDocument/2006/relationships/image" Target="../media/image33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tiff"/><Relationship Id="rId4" Type="http://schemas.openxmlformats.org/officeDocument/2006/relationships/image" Target="../media/image3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tiff"/><Relationship Id="rId4" Type="http://schemas.openxmlformats.org/officeDocument/2006/relationships/image" Target="../media/image34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341.tiff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342.tiff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34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tiff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344.tiff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345.jpe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346.jpe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347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348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4" Type="http://schemas.openxmlformats.org/officeDocument/2006/relationships/image" Target="../media/image3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4" Type="http://schemas.openxmlformats.org/officeDocument/2006/relationships/image" Target="../media/image352.jpeg"/><Relationship Id="rId5" Type="http://schemas.openxmlformats.org/officeDocument/2006/relationships/image" Target="../media/image3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4" Type="http://schemas.openxmlformats.org/officeDocument/2006/relationships/image" Target="../media/image3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356.jpe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3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tiff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4" Type="http://schemas.openxmlformats.org/officeDocument/2006/relationships/image" Target="../media/image3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0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360.jpe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2.xml"/><Relationship Id="rId3" Type="http://schemas.openxmlformats.org/officeDocument/2006/relationships/image" Target="../media/image361.jpe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3.xml"/><Relationship Id="rId3" Type="http://schemas.openxmlformats.org/officeDocument/2006/relationships/image" Target="../media/image362.jpe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4.xml"/><Relationship Id="rId3" Type="http://schemas.openxmlformats.org/officeDocument/2006/relationships/image" Target="../media/image363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4" Type="http://schemas.openxmlformats.org/officeDocument/2006/relationships/image" Target="../media/image3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6.xml"/><Relationship Id="rId3" Type="http://schemas.openxmlformats.org/officeDocument/2006/relationships/image" Target="../media/image366.jpe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7.xml"/><Relationship Id="rId3" Type="http://schemas.openxmlformats.org/officeDocument/2006/relationships/image" Target="../media/image367.jpe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8.xml"/><Relationship Id="rId3" Type="http://schemas.openxmlformats.org/officeDocument/2006/relationships/image" Target="../media/image368.jpe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9.xml"/><Relationship Id="rId3" Type="http://schemas.openxmlformats.org/officeDocument/2006/relationships/image" Target="../media/image36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tiff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0.xml"/><Relationship Id="rId3" Type="http://schemas.openxmlformats.org/officeDocument/2006/relationships/image" Target="../media/image370.jpe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1.xml"/><Relationship Id="rId3" Type="http://schemas.openxmlformats.org/officeDocument/2006/relationships/image" Target="../media/image371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8&amp;moduleID=4&amp;moduleGroupID=74" TargetMode="External"/><Relationship Id="rId4" Type="http://schemas.openxmlformats.org/officeDocument/2006/relationships/image" Target="../media/image3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6&amp;moduleID=21&amp;moduleGroupID=629" TargetMode="External"/><Relationship Id="rId4" Type="http://schemas.openxmlformats.org/officeDocument/2006/relationships/image" Target="../media/image3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11&amp;moduleID=21&amp;moduleGroupID=610" TargetMode="External"/><Relationship Id="rId4" Type="http://schemas.openxmlformats.org/officeDocument/2006/relationships/image" Target="../media/image3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4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://dermis.multimedica.de/bilder/CD023/550px/img0018.jpg" TargetMode="External"/><Relationship Id="rId4" Type="http://schemas.openxmlformats.org/officeDocument/2006/relationships/image" Target="../media/image3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hyperlink" Target="http://dermis.multimedica.de/bilder/CD037/550px/img0014.jpg" TargetMode="External"/><Relationship Id="rId4" Type="http://schemas.openxmlformats.org/officeDocument/2006/relationships/image" Target="../media/image3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26&amp;moduleID=20&amp;moduleGroupID=591" TargetMode="External"/><Relationship Id="rId4" Type="http://schemas.openxmlformats.org/officeDocument/2006/relationships/image" Target="../media/image377.jpeg"/><Relationship Id="rId5" Type="http://schemas.openxmlformats.org/officeDocument/2006/relationships/hyperlink" Target="http://www.dermnet.com/image.cfm?passedArrayIndex=7&amp;moduleID=20&amp;moduleGroupID=591" TargetMode="External"/><Relationship Id="rId6" Type="http://schemas.openxmlformats.org/officeDocument/2006/relationships/image" Target="../media/image378.jpeg"/><Relationship Id="rId7" Type="http://schemas.openxmlformats.org/officeDocument/2006/relationships/hyperlink" Target="http://www.dermnet.com/image.cfm?passedArrayIndex=23&amp;moduleID=20&amp;moduleGroupID=591" TargetMode="External"/><Relationship Id="rId8" Type="http://schemas.openxmlformats.org/officeDocument/2006/relationships/image" Target="../media/image3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://dermis.multimedica.de/bilder/CD016/550px/img0017.jpg" TargetMode="External"/><Relationship Id="rId4" Type="http://schemas.openxmlformats.org/officeDocument/2006/relationships/image" Target="../media/image38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8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9.xml"/><Relationship Id="rId3" Type="http://schemas.openxmlformats.org/officeDocument/2006/relationships/image" Target="../media/image38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tiff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0.xml"/><Relationship Id="rId3" Type="http://schemas.openxmlformats.org/officeDocument/2006/relationships/image" Target="../media/image382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4" Type="http://schemas.openxmlformats.org/officeDocument/2006/relationships/hyperlink" Target="http://www.dermis.net/bilder/CD057/550px/img0037.jpg" TargetMode="External"/><Relationship Id="rId5" Type="http://schemas.openxmlformats.org/officeDocument/2006/relationships/image" Target="../media/image3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11&amp;moduleID=12&amp;moduleGroupID=339" TargetMode="External"/><Relationship Id="rId4" Type="http://schemas.openxmlformats.org/officeDocument/2006/relationships/image" Target="../media/image385.jpeg"/><Relationship Id="rId5" Type="http://schemas.openxmlformats.org/officeDocument/2006/relationships/hyperlink" Target="http://www.dermnet.com/image.cfm?passedArrayIndex=2&amp;moduleID=12&amp;moduleGroupID=339" TargetMode="External"/><Relationship Id="rId6" Type="http://schemas.openxmlformats.org/officeDocument/2006/relationships/image" Target="../media/image386.jpeg"/><Relationship Id="rId7" Type="http://schemas.openxmlformats.org/officeDocument/2006/relationships/hyperlink" Target="http://www.dermnet.com/image.cfm?passedArrayIndex=9&amp;moduleID=12&amp;moduleGroupID=339" TargetMode="External"/><Relationship Id="rId8" Type="http://schemas.openxmlformats.org/officeDocument/2006/relationships/image" Target="../media/image3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5&amp;moduleID=20&amp;moduleGroupID=601" TargetMode="External"/><Relationship Id="rId4" Type="http://schemas.openxmlformats.org/officeDocument/2006/relationships/image" Target="../media/image388.jpeg"/><Relationship Id="rId5" Type="http://schemas.openxmlformats.org/officeDocument/2006/relationships/hyperlink" Target="http://www.dermnet.com/image.cfm?passedArrayIndex=9&amp;moduleID=20&amp;moduleGroupID=601" TargetMode="External"/><Relationship Id="rId6" Type="http://schemas.openxmlformats.org/officeDocument/2006/relationships/image" Target="../media/image389.jpeg"/><Relationship Id="rId7" Type="http://schemas.openxmlformats.org/officeDocument/2006/relationships/hyperlink" Target="http://www.dermnet.com/image.cfm?passedArrayIndex=45&amp;moduleID=20&amp;moduleGroupID=601" TargetMode="External"/><Relationship Id="rId8" Type="http://schemas.openxmlformats.org/officeDocument/2006/relationships/image" Target="../media/image39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4" Type="http://schemas.openxmlformats.org/officeDocument/2006/relationships/image" Target="../media/image3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4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10&amp;moduleID=17&amp;moduleGroupID=519" TargetMode="External"/><Relationship Id="rId4" Type="http://schemas.openxmlformats.org/officeDocument/2006/relationships/image" Target="../media/image393.jpeg"/><Relationship Id="rId5" Type="http://schemas.openxmlformats.org/officeDocument/2006/relationships/hyperlink" Target="http://www.dermnet.com/image.cfm?passedArrayIndex=25&amp;moduleID=17&amp;moduleGroupID=519" TargetMode="External"/><Relationship Id="rId6" Type="http://schemas.openxmlformats.org/officeDocument/2006/relationships/image" Target="../media/image39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5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3&amp;moduleID=17&amp;moduleGroupID=533" TargetMode="External"/><Relationship Id="rId4" Type="http://schemas.openxmlformats.org/officeDocument/2006/relationships/image" Target="../media/image39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7.xml"/><Relationship Id="rId3" Type="http://schemas.openxmlformats.org/officeDocument/2006/relationships/image" Target="../media/image396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2&amp;moduleID=13&amp;moduleGroupID=389" TargetMode="External"/><Relationship Id="rId4" Type="http://schemas.openxmlformats.org/officeDocument/2006/relationships/image" Target="../media/image39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8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9.xml"/><Relationship Id="rId3" Type="http://schemas.openxmlformats.org/officeDocument/2006/relationships/image" Target="../media/image39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tiff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0.xml"/><Relationship Id="rId3" Type="http://schemas.openxmlformats.org/officeDocument/2006/relationships/image" Target="../media/image399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22&amp;moduleID=20&amp;moduleGroupID=595" TargetMode="External"/><Relationship Id="rId4" Type="http://schemas.openxmlformats.org/officeDocument/2006/relationships/image" Target="../media/image40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60&amp;moduleID=20&amp;moduleGroupID=595" TargetMode="External"/><Relationship Id="rId4" Type="http://schemas.openxmlformats.org/officeDocument/2006/relationships/image" Target="../media/image40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tiff"/><Relationship Id="rId4" Type="http://schemas.openxmlformats.org/officeDocument/2006/relationships/image" Target="../media/image40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3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tiff"/><Relationship Id="rId4" Type="http://schemas.openxmlformats.org/officeDocument/2006/relationships/image" Target="../media/image405.tiff"/><Relationship Id="rId5" Type="http://schemas.openxmlformats.org/officeDocument/2006/relationships/image" Target="../media/image406.tiff"/><Relationship Id="rId6" Type="http://schemas.openxmlformats.org/officeDocument/2006/relationships/image" Target="../media/image40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4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tiff"/><Relationship Id="rId4" Type="http://schemas.openxmlformats.org/officeDocument/2006/relationships/image" Target="../media/image40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5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tiff"/><Relationship Id="rId4" Type="http://schemas.openxmlformats.org/officeDocument/2006/relationships/image" Target="../media/image4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6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tiff"/><Relationship Id="rId4" Type="http://schemas.openxmlformats.org/officeDocument/2006/relationships/image" Target="../media/image4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8.xml"/><Relationship Id="rId3" Type="http://schemas.openxmlformats.org/officeDocument/2006/relationships/image" Target="../media/image414.jpe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jpeg"/><Relationship Id="rId4" Type="http://schemas.openxmlformats.org/officeDocument/2006/relationships/image" Target="../media/image416.jpeg"/><Relationship Id="rId5" Type="http://schemas.openxmlformats.org/officeDocument/2006/relationships/image" Target="../media/image4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tiff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4" Type="http://schemas.openxmlformats.org/officeDocument/2006/relationships/image" Target="../media/image4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0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1.xml"/><Relationship Id="rId3" Type="http://schemas.openxmlformats.org/officeDocument/2006/relationships/image" Target="../media/image420.jpe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jpeg"/><Relationship Id="rId4" Type="http://schemas.openxmlformats.org/officeDocument/2006/relationships/image" Target="../media/image422.jpeg"/><Relationship Id="rId5" Type="http://schemas.openxmlformats.org/officeDocument/2006/relationships/image" Target="../media/image4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jpeg"/><Relationship Id="rId4" Type="http://schemas.openxmlformats.org/officeDocument/2006/relationships/image" Target="../media/image4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3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4" Type="http://schemas.openxmlformats.org/officeDocument/2006/relationships/image" Target="../media/image4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4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5.xml"/><Relationship Id="rId3" Type="http://schemas.openxmlformats.org/officeDocument/2006/relationships/image" Target="../media/image428.jpe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6.xml"/><Relationship Id="rId3" Type="http://schemas.openxmlformats.org/officeDocument/2006/relationships/image" Target="../media/image429.jpe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tiff"/><Relationship Id="rId4" Type="http://schemas.openxmlformats.org/officeDocument/2006/relationships/image" Target="../media/image4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8.xml"/><Relationship Id="rId3" Type="http://schemas.openxmlformats.org/officeDocument/2006/relationships/image" Target="../media/image432.jpe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9.xml"/><Relationship Id="rId3" Type="http://schemas.openxmlformats.org/officeDocument/2006/relationships/image" Target="../media/image4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tiff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tiff"/><Relationship Id="rId4" Type="http://schemas.openxmlformats.org/officeDocument/2006/relationships/image" Target="../media/image4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0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tiff"/><Relationship Id="rId4" Type="http://schemas.openxmlformats.org/officeDocument/2006/relationships/image" Target="../media/image43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tiff"/><Relationship Id="rId4" Type="http://schemas.openxmlformats.org/officeDocument/2006/relationships/image" Target="../media/image43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tiff"/><Relationship Id="rId4" Type="http://schemas.openxmlformats.org/officeDocument/2006/relationships/image" Target="../media/image441.tiff"/><Relationship Id="rId5" Type="http://schemas.openxmlformats.org/officeDocument/2006/relationships/image" Target="../media/image4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4.xml"/><Relationship Id="rId3" Type="http://schemas.openxmlformats.org/officeDocument/2006/relationships/image" Target="../media/image443.tiff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tiff"/><Relationship Id="rId4" Type="http://schemas.openxmlformats.org/officeDocument/2006/relationships/image" Target="../media/image445.tiff"/><Relationship Id="rId5" Type="http://schemas.openxmlformats.org/officeDocument/2006/relationships/image" Target="../media/image44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5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tiff"/><Relationship Id="rId4" Type="http://schemas.openxmlformats.org/officeDocument/2006/relationships/image" Target="../media/image448.tiff"/><Relationship Id="rId5" Type="http://schemas.openxmlformats.org/officeDocument/2006/relationships/image" Target="../media/image4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6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tiff"/><Relationship Id="rId4" Type="http://schemas.openxmlformats.org/officeDocument/2006/relationships/image" Target="../media/image45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tiff"/><Relationship Id="rId4" Type="http://schemas.openxmlformats.org/officeDocument/2006/relationships/image" Target="../media/image453.tiff"/><Relationship Id="rId5" Type="http://schemas.openxmlformats.org/officeDocument/2006/relationships/image" Target="../media/image454.tiff"/><Relationship Id="rId6" Type="http://schemas.openxmlformats.org/officeDocument/2006/relationships/image" Target="../media/image455.tiff"/><Relationship Id="rId7" Type="http://schemas.openxmlformats.org/officeDocument/2006/relationships/image" Target="../media/image45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8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tiff"/><Relationship Id="rId4" Type="http://schemas.openxmlformats.org/officeDocument/2006/relationships/image" Target="../media/image458.tiff"/><Relationship Id="rId5" Type="http://schemas.openxmlformats.org/officeDocument/2006/relationships/image" Target="../media/image45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0.xml"/><Relationship Id="rId3" Type="http://schemas.openxmlformats.org/officeDocument/2006/relationships/image" Target="../media/image460.tiff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1.xml"/><Relationship Id="rId3" Type="http://schemas.openxmlformats.org/officeDocument/2006/relationships/image" Target="../media/image461.tiff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tiff"/><Relationship Id="rId4" Type="http://schemas.openxmlformats.org/officeDocument/2006/relationships/image" Target="../media/image46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tiff"/><Relationship Id="rId4" Type="http://schemas.openxmlformats.org/officeDocument/2006/relationships/image" Target="../media/image464.tiff"/><Relationship Id="rId5" Type="http://schemas.openxmlformats.org/officeDocument/2006/relationships/image" Target="../media/image46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3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tiff"/><Relationship Id="rId4" Type="http://schemas.openxmlformats.org/officeDocument/2006/relationships/image" Target="../media/image467.tiff"/><Relationship Id="rId5" Type="http://schemas.openxmlformats.org/officeDocument/2006/relationships/image" Target="../media/image46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4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tiff"/><Relationship Id="rId4" Type="http://schemas.openxmlformats.org/officeDocument/2006/relationships/image" Target="../media/image47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5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6.xml"/><Relationship Id="rId3" Type="http://schemas.openxmlformats.org/officeDocument/2006/relationships/image" Target="../media/image471.tiff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7.xml"/><Relationship Id="rId3" Type="http://schemas.openxmlformats.org/officeDocument/2006/relationships/image" Target="../media/image472.jpe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8.xml"/><Relationship Id="rId3" Type="http://schemas.openxmlformats.org/officeDocument/2006/relationships/image" Target="../media/image473.jpeg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9.xml"/><Relationship Id="rId3" Type="http://schemas.openxmlformats.org/officeDocument/2006/relationships/image" Target="../media/image47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tiff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0.xml"/><Relationship Id="rId3" Type="http://schemas.openxmlformats.org/officeDocument/2006/relationships/image" Target="../media/image475.jpeg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1.xml"/><Relationship Id="rId3" Type="http://schemas.openxmlformats.org/officeDocument/2006/relationships/image" Target="../media/image476.tiff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3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4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dermatologico.com.br/listar.asp?acao=mostrar&amp;arquivo=Herpes_Simplex11.JPG" TargetMode="External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dermatologico.com.br/listar.asp?acao=mostrar&amp;arquivo=Herpes_Simplex16.JPG" TargetMode="External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is.net/bilder/CD063/550px/img0091.jpg" TargetMode="External"/><Relationship Id="rId4" Type="http://schemas.openxmlformats.org/officeDocument/2006/relationships/image" Target="../media/image30.jpeg"/><Relationship Id="rId5" Type="http://schemas.openxmlformats.org/officeDocument/2006/relationships/hyperlink" Target="http://www.dermis.net/bilder/CD079/550px/img0065.jpg" TargetMode="External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is.net/bilder/CD051/550px/img0079.jpg" TargetMode="External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162.129.70.33/images/wart_1_010817.jpg" TargetMode="External"/><Relationship Id="rId4" Type="http://schemas.openxmlformats.org/officeDocument/2006/relationships/image" Target="../media/image33.jpeg"/><Relationship Id="rId5" Type="http://schemas.openxmlformats.org/officeDocument/2006/relationships/hyperlink" Target="http://162.129.70.33/images/fingerwart_1_010428.jpg" TargetMode="External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162.129.70.33/images/Molluscum_2_030311.jpg" TargetMode="External"/><Relationship Id="rId4" Type="http://schemas.openxmlformats.org/officeDocument/2006/relationships/image" Target="../media/image36.jpeg"/><Relationship Id="rId5" Type="http://schemas.openxmlformats.org/officeDocument/2006/relationships/hyperlink" Target="http://162.129.70.33/images/molluscum_2_020701.jpg" TargetMode="External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ermnetnz.org/common/image.php?path=/bacterial/img/s/impet6.jpg" TargetMode="External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is.net/bilder/CD021/550px/img0089.jpg" TargetMode="External"/><Relationship Id="rId4" Type="http://schemas.openxmlformats.org/officeDocument/2006/relationships/image" Target="../media/image39.jpeg"/><Relationship Id="rId5" Type="http://schemas.openxmlformats.org/officeDocument/2006/relationships/hyperlink" Target="http://dermnetnz.org/common/image.php?path=/bacterial/img/s/impet7.jpg" TargetMode="External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162.129.70.33/images/Staphylococcal_Folliculitis_2_040726.jpg" TargetMode="External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is.net/bilder/CD021/550px/img0092.jpg" TargetMode="External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162.129.70.33/images/Ecthyma_1_030715.jpg" TargetMode="External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hyperlink" Target="http://162.129.70.33/images/cellulitis_1_041117.jpg" TargetMode="External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14&amp;moduleID=10&amp;moduleGroupID=365" TargetMode="External"/><Relationship Id="rId4" Type="http://schemas.openxmlformats.org/officeDocument/2006/relationships/image" Target="../media/image50.jpeg"/><Relationship Id="rId5" Type="http://schemas.openxmlformats.org/officeDocument/2006/relationships/hyperlink" Target="http://162.129.70.33/images/scabies_2_050512.jpg" TargetMode="External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5" Type="http://schemas.openxmlformats.org/officeDocument/2006/relationships/image" Target="../media/image59.tiff"/><Relationship Id="rId6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.com/image.cfm?passedArrayIndex=33&amp;moduleID=8&amp;moduleGroupID=109" TargetMode="Externa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5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tiff"/><Relationship Id="rId5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4" Type="http://schemas.openxmlformats.org/officeDocument/2006/relationships/image" Target="../media/image7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4" Type="http://schemas.openxmlformats.org/officeDocument/2006/relationships/image" Target="../media/image76.tiff"/><Relationship Id="rId5" Type="http://schemas.openxmlformats.org/officeDocument/2006/relationships/image" Target="../media/image77.tiff"/><Relationship Id="rId6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image" Target="../media/image80.tiff"/><Relationship Id="rId5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4" Type="http://schemas.openxmlformats.org/officeDocument/2006/relationships/image" Target="../media/image83.tiff"/><Relationship Id="rId5" Type="http://schemas.openxmlformats.org/officeDocument/2006/relationships/image" Target="../media/image84.tiff"/><Relationship Id="rId6" Type="http://schemas.openxmlformats.org/officeDocument/2006/relationships/image" Target="../media/image8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4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4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0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4" Type="http://schemas.openxmlformats.org/officeDocument/2006/relationships/image" Target="../media/image92.tiff"/><Relationship Id="rId5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tiff"/><Relationship Id="rId5" Type="http://schemas.openxmlformats.org/officeDocument/2006/relationships/image" Target="../media/image9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8.tiff"/><Relationship Id="rId5" Type="http://schemas.openxmlformats.org/officeDocument/2006/relationships/image" Target="../media/image99.tiff"/><Relationship Id="rId6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4" Type="http://schemas.openxmlformats.org/officeDocument/2006/relationships/image" Target="../media/image10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4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4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4" Type="http://schemas.openxmlformats.org/officeDocument/2006/relationships/image" Target="../media/image10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9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4" Type="http://schemas.openxmlformats.org/officeDocument/2006/relationships/image" Target="../media/image1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4" Type="http://schemas.openxmlformats.org/officeDocument/2006/relationships/image" Target="../media/image113.tiff"/><Relationship Id="rId5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4" Type="http://schemas.openxmlformats.org/officeDocument/2006/relationships/image" Target="../media/image116.tiff"/><Relationship Id="rId5" Type="http://schemas.openxmlformats.org/officeDocument/2006/relationships/image" Target="../media/image1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4" Type="http://schemas.openxmlformats.org/officeDocument/2006/relationships/image" Target="../media/image119.tiff"/><Relationship Id="rId5" Type="http://schemas.openxmlformats.org/officeDocument/2006/relationships/image" Target="../media/image120.tiff"/><Relationship Id="rId6" Type="http://schemas.openxmlformats.org/officeDocument/2006/relationships/image" Target="../media/image1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4" Type="http://schemas.openxmlformats.org/officeDocument/2006/relationships/image" Target="../media/image123.tiff"/><Relationship Id="rId5" Type="http://schemas.openxmlformats.org/officeDocument/2006/relationships/image" Target="../media/image124.tiff"/><Relationship Id="rId6" Type="http://schemas.openxmlformats.org/officeDocument/2006/relationships/image" Target="../media/image1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4" Type="http://schemas.openxmlformats.org/officeDocument/2006/relationships/image" Target="../media/image127.tiff"/><Relationship Id="rId5" Type="http://schemas.openxmlformats.org/officeDocument/2006/relationships/image" Target="../media/image1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9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4" Type="http://schemas.openxmlformats.org/officeDocument/2006/relationships/image" Target="../media/image131.tiff"/><Relationship Id="rId5" Type="http://schemas.openxmlformats.org/officeDocument/2006/relationships/image" Target="../media/image1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33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4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6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7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38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4" Type="http://schemas.openxmlformats.org/officeDocument/2006/relationships/image" Target="../media/image14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41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42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4" Type="http://schemas.openxmlformats.org/officeDocument/2006/relationships/image" Target="../media/image1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4" Type="http://schemas.openxmlformats.org/officeDocument/2006/relationships/image" Target="../media/image14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iff"/><Relationship Id="rId4" Type="http://schemas.openxmlformats.org/officeDocument/2006/relationships/image" Target="../media/image148.tiff"/><Relationship Id="rId5" Type="http://schemas.openxmlformats.org/officeDocument/2006/relationships/image" Target="../media/image1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4" Type="http://schemas.openxmlformats.org/officeDocument/2006/relationships/image" Target="../media/image151.tiff"/><Relationship Id="rId5" Type="http://schemas.openxmlformats.org/officeDocument/2006/relationships/image" Target="../media/image152.tiff"/><Relationship Id="rId6" Type="http://schemas.openxmlformats.org/officeDocument/2006/relationships/image" Target="../media/image15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4" Type="http://schemas.openxmlformats.org/officeDocument/2006/relationships/image" Target="../media/image155.tiff"/><Relationship Id="rId5" Type="http://schemas.openxmlformats.org/officeDocument/2006/relationships/image" Target="../media/image156.tiff"/><Relationship Id="rId6" Type="http://schemas.openxmlformats.org/officeDocument/2006/relationships/image" Target="../media/image15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4" Type="http://schemas.openxmlformats.org/officeDocument/2006/relationships/image" Target="../media/image159.tiff"/><Relationship Id="rId5" Type="http://schemas.openxmlformats.org/officeDocument/2006/relationships/image" Target="../media/image160.tiff"/><Relationship Id="rId6" Type="http://schemas.openxmlformats.org/officeDocument/2006/relationships/image" Target="../media/image16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f"/><Relationship Id="rId4" Type="http://schemas.openxmlformats.org/officeDocument/2006/relationships/image" Target="../media/image163.tiff"/><Relationship Id="rId5" Type="http://schemas.openxmlformats.org/officeDocument/2006/relationships/image" Target="../media/image16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tiff"/><Relationship Id="rId4" Type="http://schemas.openxmlformats.org/officeDocument/2006/relationships/image" Target="../media/image166.tiff"/><Relationship Id="rId5" Type="http://schemas.openxmlformats.org/officeDocument/2006/relationships/image" Target="../media/image167.tiff"/><Relationship Id="rId6" Type="http://schemas.openxmlformats.org/officeDocument/2006/relationships/image" Target="../media/image16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tiff"/><Relationship Id="rId4" Type="http://schemas.openxmlformats.org/officeDocument/2006/relationships/image" Target="../media/image170.tiff"/><Relationship Id="rId5" Type="http://schemas.openxmlformats.org/officeDocument/2006/relationships/image" Target="../media/image17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tiff"/><Relationship Id="rId4" Type="http://schemas.openxmlformats.org/officeDocument/2006/relationships/image" Target="../media/image173.tiff"/><Relationship Id="rId5" Type="http://schemas.openxmlformats.org/officeDocument/2006/relationships/image" Target="../media/image17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4" Type="http://schemas.openxmlformats.org/officeDocument/2006/relationships/image" Target="../media/image17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tiff"/><Relationship Id="rId4" Type="http://schemas.openxmlformats.org/officeDocument/2006/relationships/image" Target="../media/image114.tiff"/><Relationship Id="rId5" Type="http://schemas.openxmlformats.org/officeDocument/2006/relationships/image" Target="../media/image178.tiff"/><Relationship Id="rId6" Type="http://schemas.openxmlformats.org/officeDocument/2006/relationships/image" Target="../media/image17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4" Type="http://schemas.openxmlformats.org/officeDocument/2006/relationships/image" Target="../media/image180.tiff"/><Relationship Id="rId5" Type="http://schemas.openxmlformats.org/officeDocument/2006/relationships/image" Target="../media/image181.tiff"/><Relationship Id="rId6" Type="http://schemas.openxmlformats.org/officeDocument/2006/relationships/image" Target="../media/image18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4" Type="http://schemas.openxmlformats.org/officeDocument/2006/relationships/image" Target="../media/image184.tiff"/><Relationship Id="rId5" Type="http://schemas.openxmlformats.org/officeDocument/2006/relationships/image" Target="../media/image18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Derm quiz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ck\Pictures\seborrheic-dermatitis-on-face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9860" y="1773237"/>
            <a:ext cx="6012178" cy="395848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637540"/>
            <a:ext cx="34925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220" y="1021080"/>
            <a:ext cx="3352800" cy="2425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19" y="3446780"/>
            <a:ext cx="4425333" cy="2679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3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79" y="947420"/>
            <a:ext cx="3852491" cy="3030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499" y="1024255"/>
            <a:ext cx="4418127" cy="287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235" y="3977640"/>
            <a:ext cx="3911600" cy="2082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914400"/>
            <a:ext cx="4221480" cy="2679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080" y="1973580"/>
            <a:ext cx="38100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" y="4864100"/>
            <a:ext cx="4775200" cy="1701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2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0" y="414020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0" y="55372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3479800"/>
            <a:ext cx="3378200" cy="2400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" y="591820"/>
            <a:ext cx="35052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620" y="3408680"/>
            <a:ext cx="3289300" cy="246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2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15" y="2311400"/>
            <a:ext cx="5245925" cy="3929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" y="1120139"/>
            <a:ext cx="3515360" cy="27051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" y="370840"/>
            <a:ext cx="28448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2184400"/>
            <a:ext cx="3289300" cy="247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20" y="901700"/>
            <a:ext cx="3175000" cy="256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20" y="4231640"/>
            <a:ext cx="3289300" cy="246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8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604520"/>
            <a:ext cx="3911600" cy="208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226060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750" y="4038600"/>
            <a:ext cx="2882900" cy="2819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8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80" y="1714500"/>
            <a:ext cx="2387600" cy="341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180" y="615950"/>
            <a:ext cx="2895600" cy="280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280" y="1098550"/>
            <a:ext cx="3492500" cy="2324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591501"/>
            <a:ext cx="3616960" cy="2712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720" y="1607819"/>
            <a:ext cx="4523740" cy="3392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" y="3746500"/>
            <a:ext cx="3931920" cy="25557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8"/>
          <a:stretch/>
        </p:blipFill>
        <p:spPr>
          <a:xfrm>
            <a:off x="3205318" y="2030506"/>
            <a:ext cx="4529390" cy="4039940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70" y="891540"/>
            <a:ext cx="43434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920" y="1165860"/>
            <a:ext cx="4729480" cy="3547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4008119"/>
            <a:ext cx="3507740" cy="26308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7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20" y="1518920"/>
            <a:ext cx="3213100" cy="252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280" y="2073910"/>
            <a:ext cx="2971800" cy="2743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6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09040"/>
            <a:ext cx="3187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20" y="730250"/>
            <a:ext cx="2641600" cy="307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020" y="769620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20" y="3803650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020" y="3403600"/>
            <a:ext cx="3175000" cy="25527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5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810260"/>
            <a:ext cx="3543300" cy="229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810260"/>
            <a:ext cx="35052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0" y="3784600"/>
            <a:ext cx="3263900" cy="248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0100" y="3561080"/>
            <a:ext cx="3835400" cy="21209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2"/>
          <a:stretch/>
        </p:blipFill>
        <p:spPr>
          <a:xfrm>
            <a:off x="3583943" y="1301918"/>
            <a:ext cx="4991766" cy="39873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05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38" y="1300098"/>
            <a:ext cx="5290216" cy="43302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5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22" y="1933701"/>
            <a:ext cx="4851717" cy="33422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4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23" y="1692842"/>
            <a:ext cx="6251571" cy="41075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9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92" y="1668834"/>
            <a:ext cx="5626380" cy="39616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4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98" y="1725524"/>
            <a:ext cx="5037811" cy="37734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323064" y="1667572"/>
            <a:ext cx="4982186" cy="37296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121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16" y="1173881"/>
            <a:ext cx="6293461" cy="41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122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49" y="1283512"/>
            <a:ext cx="6446863" cy="4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123</a:t>
            </a:fld>
            <a:endParaRPr lang="en-GB"/>
          </a:p>
        </p:txBody>
      </p:sp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61" y="1535945"/>
            <a:ext cx="5360483" cy="39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124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5" y="1663632"/>
            <a:ext cx="6498002" cy="42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125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96" y="1631195"/>
            <a:ext cx="5464286" cy="34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126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15" y="1870429"/>
            <a:ext cx="5176573" cy="414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68" y="1283512"/>
            <a:ext cx="5727053" cy="38110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6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33" y="1725165"/>
            <a:ext cx="5212985" cy="39097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5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private:var:folders:rc:s0dzszb55r35ttr0gv07ssrm0000gn:T:TemporaryItems:img012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55" y="1546043"/>
            <a:ext cx="4460055" cy="33640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private:var:folders:rc:s0dzszb55r35ttr0gv07ssrm0000gn:T:TemporaryItems:230px-Dermatomyositi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22" y="2218069"/>
            <a:ext cx="4555629" cy="34906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746810" y="1931321"/>
            <a:ext cx="4877187" cy="33543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55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131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68" y="1757919"/>
            <a:ext cx="6068955" cy="33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132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82" y="1689542"/>
            <a:ext cx="5809228" cy="38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8D3-746A-CC45-9D34-4A80C9B358E9}" type="slidenum">
              <a:rPr lang="en-GB" smtClean="0"/>
              <a:t>133</a:t>
            </a:fld>
            <a:endParaRPr lang="en-GB"/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06" y="1236436"/>
            <a:ext cx="5991946" cy="43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029253"/>
            <a:ext cx="3048000" cy="176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362200"/>
            <a:ext cx="3810000" cy="2133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0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22" y="669235"/>
            <a:ext cx="3581400" cy="227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356" y="3681343"/>
            <a:ext cx="4419600" cy="1841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7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2" y="2438662"/>
            <a:ext cx="2640965" cy="179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76" y="2667383"/>
            <a:ext cx="2666805" cy="211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47" y="2667383"/>
            <a:ext cx="2433870" cy="2161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47" y="1219200"/>
            <a:ext cx="4000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96" y="465221"/>
            <a:ext cx="4000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58" y="1347537"/>
            <a:ext cx="4000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85" y="3697586"/>
            <a:ext cx="429052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3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31" y="1211179"/>
            <a:ext cx="28384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53" y="1676400"/>
            <a:ext cx="28384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4118827" y="1628079"/>
            <a:ext cx="4846754" cy="32936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1219200"/>
            <a:ext cx="4000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00418"/>
            <a:ext cx="40481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4935961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7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3071"/>
            <a:ext cx="2624209" cy="408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13848"/>
            <a:ext cx="28289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83790"/>
            <a:ext cx="2971800" cy="418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6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583" y="899010"/>
            <a:ext cx="3815817" cy="48142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9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3278" y="1086174"/>
            <a:ext cx="3808620" cy="342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9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-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226" y="1112515"/>
            <a:ext cx="2838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6-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806" y="882650"/>
            <a:ext cx="2838450" cy="338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58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72" y="238420"/>
            <a:ext cx="3757203" cy="3069635"/>
          </a:xfrm>
          <a:prstGeom prst="rect">
            <a:avLst/>
          </a:prstGeom>
        </p:spPr>
      </p:pic>
      <p:pic>
        <p:nvPicPr>
          <p:cNvPr id="3" name="Picture 5" descr="Granuloma_Annulare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0039" y="3468688"/>
            <a:ext cx="30956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Granulomaannul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708" y="1404270"/>
            <a:ext cx="34956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4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lmar_erythe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7738" y="1483226"/>
            <a:ext cx="4542171" cy="311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1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lagil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1" y="784821"/>
            <a:ext cx="511175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7929" y="1770062"/>
            <a:ext cx="4608512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-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9126" y="1322512"/>
            <a:ext cx="4537075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06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189249" y="1795656"/>
            <a:ext cx="5621918" cy="4203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xanthoma_tend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360045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13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5-1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4721" y="1800392"/>
            <a:ext cx="39608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6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94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8067" y="2418432"/>
            <a:ext cx="365283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3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[Palmar xanthoma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5143" y="1751931"/>
            <a:ext cx="396081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8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F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6698" y="2051885"/>
            <a:ext cx="41052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2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(1)%20CAL%20spo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3185" y="1779170"/>
            <a:ext cx="39592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2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(2)%20freckli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5169" y="917840"/>
            <a:ext cx="2586037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1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024_erythema_multifor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4058" y="1022593"/>
            <a:ext cx="4793361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8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3-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9061" y="1301416"/>
            <a:ext cx="5976938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5onycholysi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885" y="763091"/>
            <a:ext cx="4220735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9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6901" t="4620" r="4520" b="7594"/>
          <a:stretch/>
        </p:blipFill>
        <p:spPr bwMode="auto">
          <a:xfrm>
            <a:off x="3300763" y="1694985"/>
            <a:ext cx="4683511" cy="4036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267" y="909108"/>
            <a:ext cx="4372670" cy="44878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60" y="802439"/>
            <a:ext cx="3585062" cy="2677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22" y="3175175"/>
            <a:ext cx="3585062" cy="31755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18" y="980461"/>
            <a:ext cx="3908313" cy="45609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779" y="952500"/>
            <a:ext cx="2540000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727" y="1305426"/>
            <a:ext cx="254000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663" y="3775911"/>
            <a:ext cx="2540000" cy="1905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5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727910"/>
            <a:ext cx="3243180" cy="2432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315" y="583531"/>
            <a:ext cx="254000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379" y="4064669"/>
            <a:ext cx="2540000" cy="1905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2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69" y="727910"/>
            <a:ext cx="43434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305" y="3242510"/>
            <a:ext cx="3289300" cy="246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6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2" y="878305"/>
            <a:ext cx="3568700" cy="227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505" y="1412374"/>
            <a:ext cx="3848100" cy="210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628" y="3914273"/>
            <a:ext cx="3268282" cy="2453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66620"/>
          <a:stretch/>
        </p:blipFill>
        <p:spPr>
          <a:xfrm>
            <a:off x="6639091" y="3929646"/>
            <a:ext cx="1114927" cy="2438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8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7" y="-406818"/>
            <a:ext cx="5029200" cy="70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6635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11" y="2822742"/>
            <a:ext cx="40005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24534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3901" y="2558534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>
                <a:solidFill>
                  <a:srgbClr val="000000"/>
                </a:solidFill>
                <a:latin typeface="Helvetica" charset="0"/>
              </a:rPr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794576" y="2910959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>
                <a:solidFill>
                  <a:srgbClr val="000000"/>
                </a:solidFill>
                <a:latin typeface="Helvetica" charset="0"/>
              </a:rPr>
              <a:t>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796589" y="3593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01" y="1364734"/>
            <a:ext cx="3403600" cy="238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076" y="2049971"/>
            <a:ext cx="4122534" cy="308692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43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902927" y="2579788"/>
            <a:ext cx="4398869" cy="29958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0" y="393699"/>
            <a:ext cx="4233985" cy="2997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415" y="1053990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387" y="3646477"/>
            <a:ext cx="4211028" cy="321152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8153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170" y="783491"/>
            <a:ext cx="5785338" cy="3870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108" y="2387600"/>
            <a:ext cx="3911600" cy="2082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12951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92" y="1095131"/>
            <a:ext cx="3810000" cy="246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84" y="1729870"/>
            <a:ext cx="5580185" cy="36581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1566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38" y="726858"/>
            <a:ext cx="3188640" cy="2391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123" y="788432"/>
            <a:ext cx="3774830" cy="2831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339" y="3619554"/>
            <a:ext cx="3239476" cy="24296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98264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85" y="1635424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977" y="1925515"/>
            <a:ext cx="2895600" cy="2806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14534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1173284"/>
            <a:ext cx="3594100" cy="226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0" y="4009292"/>
            <a:ext cx="3086100" cy="172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" y="459153"/>
            <a:ext cx="40132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396" y="3433884"/>
            <a:ext cx="3333750" cy="30515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3330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62" y="826622"/>
            <a:ext cx="38337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42791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"/>
          <a:stretch/>
        </p:blipFill>
        <p:spPr bwMode="auto">
          <a:xfrm>
            <a:off x="3376391" y="1153199"/>
            <a:ext cx="4464496" cy="476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20569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21" y="1178169"/>
            <a:ext cx="2864896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2330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30035"/>
            <a:ext cx="6264696" cy="46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396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r="11460"/>
          <a:stretch/>
        </p:blipFill>
        <p:spPr bwMode="auto">
          <a:xfrm>
            <a:off x="3546089" y="2459936"/>
            <a:ext cx="4039490" cy="2914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7" b="4536"/>
          <a:stretch/>
        </p:blipFill>
        <p:spPr bwMode="auto">
          <a:xfrm>
            <a:off x="3417485" y="1463008"/>
            <a:ext cx="4043105" cy="468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0417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79" y="1129752"/>
            <a:ext cx="3481489" cy="506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93" y="2195506"/>
            <a:ext cx="1957594" cy="293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14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15" y="1210408"/>
            <a:ext cx="3756891" cy="2798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835" y="2033981"/>
            <a:ext cx="5609883" cy="395062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01632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15" y="421341"/>
            <a:ext cx="2967962" cy="3957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3" y="421341"/>
            <a:ext cx="4572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0579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780" y="381000"/>
            <a:ext cx="2721219" cy="3628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80" y="381000"/>
            <a:ext cx="4499220" cy="33744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51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332234" y="4793734"/>
            <a:ext cx="21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>
                <a:solidFill>
                  <a:srgbClr val="000000"/>
                </a:solidFill>
                <a:latin typeface="Calibri" charset="0"/>
              </a:rPr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1778000"/>
            <a:ext cx="3714750" cy="401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568358"/>
            <a:ext cx="5003800" cy="16256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69769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93980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777" y="2514600"/>
            <a:ext cx="3556000" cy="2286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3125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000" y="1911032"/>
            <a:ext cx="4047490" cy="37531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96147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960446" y="2440842"/>
            <a:ext cx="4292600" cy="3136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7962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911600" y="1737994"/>
            <a:ext cx="4951730" cy="34944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r="11460"/>
          <a:stretch/>
        </p:blipFill>
        <p:spPr bwMode="auto">
          <a:xfrm>
            <a:off x="3211551" y="2452555"/>
            <a:ext cx="4292437" cy="2966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519411" y="2120900"/>
            <a:ext cx="4826000" cy="3365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27393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img007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5552" y="180975"/>
            <a:ext cx="3832225" cy="4495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0859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sun+b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47" y="1209674"/>
            <a:ext cx="7845553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2393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img006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963" y="1773238"/>
            <a:ext cx="4905287" cy="38401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4076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5" descr="sn7_actinic_kerat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67" y="2035175"/>
            <a:ext cx="5181310" cy="318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18409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328738"/>
            <a:ext cx="37496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328738"/>
            <a:ext cx="395922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83862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9" y="473075"/>
            <a:ext cx="41481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00844"/>
            <a:ext cx="3755812" cy="360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ictur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76" y="3263140"/>
            <a:ext cx="2793573" cy="31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64389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Pi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963613"/>
            <a:ext cx="40147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3" y="336849"/>
            <a:ext cx="63373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6522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Pictur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103688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38306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1531938"/>
            <a:ext cx="4032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43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87386771"/>
              </p:ext>
            </p:extLst>
          </p:nvPr>
        </p:nvGraphicFramePr>
        <p:xfrm>
          <a:off x="3134551" y="1700213"/>
          <a:ext cx="5659000" cy="371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Bitmap Image" r:id="rId4" imgW="5609524" imgH="3685714" progId="Paint.Picture">
                  <p:embed/>
                </p:oleObj>
              </mc:Choice>
              <mc:Fallback>
                <p:oleObj name="Bitmap Image" r:id="rId4" imgW="5609524" imgH="36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4551" y="1700213"/>
                        <a:ext cx="5659000" cy="3719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3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4215160" y="2380491"/>
            <a:ext cx="3771861" cy="27490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Pictur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344613"/>
            <a:ext cx="40163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1344613"/>
            <a:ext cx="432117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6461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5" descr="bc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265238"/>
            <a:ext cx="396081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058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bc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27" y="1116013"/>
            <a:ext cx="41719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3052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4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6213"/>
            <a:ext cx="36750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6291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6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433513"/>
            <a:ext cx="35099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65111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206</a:t>
            </a:fld>
            <a:endParaRPr lang="en-GB"/>
          </a:p>
        </p:txBody>
      </p:sp>
      <p:pic>
        <p:nvPicPr>
          <p:cNvPr id="4" name="Picture 4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316038"/>
            <a:ext cx="42211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27" y="1385093"/>
            <a:ext cx="38052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04864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207</a:t>
            </a:fld>
            <a:endParaRPr lang="en-GB"/>
          </a:p>
        </p:txBody>
      </p:sp>
      <p:pic>
        <p:nvPicPr>
          <p:cNvPr id="4" name="Picture 4" descr="Pictur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73" y="1031875"/>
            <a:ext cx="36020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2827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208</a:t>
            </a:fld>
            <a:endParaRPr lang="en-GB"/>
          </a:p>
        </p:txBody>
      </p:sp>
      <p:pic>
        <p:nvPicPr>
          <p:cNvPr id="4" name="Picture 4" descr="Pict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628775"/>
            <a:ext cx="39338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37709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209</a:t>
            </a:fld>
            <a:endParaRPr lang="en-GB"/>
          </a:p>
        </p:txBody>
      </p:sp>
      <p:pic>
        <p:nvPicPr>
          <p:cNvPr id="4" name="Picture 4" descr="Pictur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412875"/>
            <a:ext cx="40782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7732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210</a:t>
            </a:fld>
            <a:endParaRPr lang="en-GB"/>
          </a:p>
        </p:txBody>
      </p:sp>
      <p:pic>
        <p:nvPicPr>
          <p:cNvPr id="4" name="Picture 4" descr="Picture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33" y="1179513"/>
            <a:ext cx="40751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842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6480" r="5388"/>
          <a:stretch/>
        </p:blipFill>
        <p:spPr bwMode="auto">
          <a:xfrm>
            <a:off x="2988527" y="2765425"/>
            <a:ext cx="3985995" cy="2787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8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211</a:t>
            </a:fld>
            <a:endParaRPr lang="en-GB"/>
          </a:p>
        </p:txBody>
      </p:sp>
      <p:pic>
        <p:nvPicPr>
          <p:cNvPr id="4" name="Picture 5" descr="Picture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61" y="1371600"/>
            <a:ext cx="424815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51882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212</a:t>
            </a:fld>
            <a:endParaRPr lang="en-GB"/>
          </a:p>
        </p:txBody>
      </p:sp>
      <p:pic>
        <p:nvPicPr>
          <p:cNvPr id="4" name="Picture 2" descr="http://www.coloplast.com/SiteCollectionImages/Illustrations/Wound%20care/Pressure_ulcers_161203_53_400x395.jpg"/>
          <p:cNvPicPr>
            <a:picLocks noChangeAspect="1" noChangeArrowheads="1"/>
          </p:cNvPicPr>
          <p:nvPr/>
        </p:nvPicPr>
        <p:blipFill>
          <a:blip r:embed="rId3" cstate="print"/>
          <a:srcRect t="12025" b="12025"/>
          <a:stretch>
            <a:fillRect/>
          </a:stretch>
        </p:blipFill>
        <p:spPr bwMode="auto">
          <a:xfrm>
            <a:off x="3124200" y="1400175"/>
            <a:ext cx="5486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44008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213</a:t>
            </a:fld>
            <a:endParaRPr lang="en-GB"/>
          </a:p>
        </p:txBody>
      </p:sp>
      <p:pic>
        <p:nvPicPr>
          <p:cNvPr id="4" name="Picture 2" descr=" dermatofibroma_11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071546"/>
            <a:ext cx="6858000" cy="4629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53802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214</a:t>
            </a:fld>
            <a:endParaRPr lang="en-GB"/>
          </a:p>
        </p:txBody>
      </p:sp>
      <p:pic>
        <p:nvPicPr>
          <p:cNvPr id="4" name="Picture 2" descr=" warts_digitate_6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357298"/>
            <a:ext cx="6858000" cy="454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436198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215</a:t>
            </a:fld>
            <a:endParaRPr lang="en-GB"/>
          </a:p>
        </p:txBody>
      </p:sp>
      <p:pic>
        <p:nvPicPr>
          <p:cNvPr id="4" name="Picture 2" descr=" corns_3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071546"/>
            <a:ext cx="6858000" cy="4667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95067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216</a:t>
            </a:fld>
            <a:endParaRPr lang="en-GB"/>
          </a:p>
        </p:txBody>
      </p:sp>
      <p:pic>
        <p:nvPicPr>
          <p:cNvPr id="4" name="Picture 2" descr="localisation: anthelix&#10;diagnosis: Chondrodermatitis Nodularis Chronica Helicis (Winkler)&#10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85794"/>
            <a:ext cx="3581400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88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217</a:t>
            </a:fld>
            <a:endParaRPr lang="en-GB"/>
          </a:p>
        </p:txBody>
      </p:sp>
      <p:pic>
        <p:nvPicPr>
          <p:cNvPr id="4" name="Picture 2" descr="localisation: finger&#10;diagnosis: Gouty Tophus&#10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1850" y="1903401"/>
            <a:ext cx="6762750" cy="3590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3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218</a:t>
            </a:fld>
            <a:endParaRPr lang="en-GB"/>
          </a:p>
        </p:txBody>
      </p:sp>
      <p:pic>
        <p:nvPicPr>
          <p:cNvPr id="4" name="Picture 2" descr=" cherry_angioma_1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105" y="630776"/>
            <a:ext cx="5067774" cy="3378516"/>
          </a:xfrm>
          <a:prstGeom prst="rect">
            <a:avLst/>
          </a:prstGeom>
          <a:noFill/>
        </p:spPr>
      </p:pic>
      <p:pic>
        <p:nvPicPr>
          <p:cNvPr id="5" name="Picture 2" descr=" cherry_angioma_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2485" y="280967"/>
            <a:ext cx="3934292" cy="3300434"/>
          </a:xfrm>
          <a:prstGeom prst="rect">
            <a:avLst/>
          </a:prstGeom>
          <a:noFill/>
        </p:spPr>
      </p:pic>
      <p:pic>
        <p:nvPicPr>
          <p:cNvPr id="6" name="Picture 2" descr=" cherry_angioma_16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1225" y="2450178"/>
            <a:ext cx="2571260" cy="3856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39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219</a:t>
            </a:fld>
            <a:endParaRPr lang="en-GB"/>
          </a:p>
        </p:txBody>
      </p:sp>
      <p:pic>
        <p:nvPicPr>
          <p:cNvPr id="4" name="Picture 2" descr="localisation: head&#10;diagnosis: Sebaceous Cyst&#10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718" y="2193916"/>
            <a:ext cx="5238750" cy="2800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38730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220</a:t>
            </a:fld>
            <a:endParaRPr lang="en-GB"/>
          </a:p>
        </p:txBody>
      </p:sp>
      <p:pic>
        <p:nvPicPr>
          <p:cNvPr id="4" name="Picture 2" descr="http://radiographics.rsnajnls.org/content/vol26/issue1/images/large/g06ja17c10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7682" y="650875"/>
            <a:ext cx="8724900" cy="5705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00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858323" y="2533836"/>
            <a:ext cx="4329422" cy="30640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3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221</a:t>
            </a:fld>
            <a:endParaRPr lang="en-GB"/>
          </a:p>
        </p:txBody>
      </p:sp>
      <p:pic>
        <p:nvPicPr>
          <p:cNvPr id="4" name="Picture 2" descr="http://upload.wikimedia.org/wikipedia/commons/2/2e/Ganglion-cy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1298" y="650875"/>
            <a:ext cx="3790950" cy="5705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34133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222</a:t>
            </a:fld>
            <a:endParaRPr lang="en-GB"/>
          </a:p>
        </p:txBody>
      </p:sp>
      <p:pic>
        <p:nvPicPr>
          <p:cNvPr id="4" name="Picture 2" descr="http://www.dermnetnz.org/vascular/img/glom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802" y="360350"/>
            <a:ext cx="4973648" cy="4973650"/>
          </a:xfrm>
          <a:prstGeom prst="rect">
            <a:avLst/>
          </a:prstGeom>
          <a:noFill/>
        </p:spPr>
      </p:pic>
      <p:pic>
        <p:nvPicPr>
          <p:cNvPr id="5" name="Picture 2" descr="localisation: subungual (fingernail)&#10;diagnosis: Glomus Tumour&#10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3827" y="227800"/>
            <a:ext cx="3257550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2885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223</a:t>
            </a:fld>
            <a:endParaRPr lang="en-GB"/>
          </a:p>
        </p:txBody>
      </p:sp>
      <p:pic>
        <p:nvPicPr>
          <p:cNvPr id="4" name="Picture 2" descr=" cutaneous_horn_2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14" y="981060"/>
            <a:ext cx="4619337" cy="3028232"/>
          </a:xfrm>
          <a:prstGeom prst="rect">
            <a:avLst/>
          </a:prstGeom>
          <a:noFill/>
        </p:spPr>
      </p:pic>
      <p:pic>
        <p:nvPicPr>
          <p:cNvPr id="5" name="Picture 2" descr=" cutaneous_horn_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7626" y="-1"/>
            <a:ext cx="4505325" cy="6858001"/>
          </a:xfrm>
          <a:prstGeom prst="rect">
            <a:avLst/>
          </a:prstGeom>
          <a:noFill/>
        </p:spPr>
      </p:pic>
      <p:pic>
        <p:nvPicPr>
          <p:cNvPr id="6" name="Picture 2" descr=" cutaneous_horn_3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0536" y="4764663"/>
            <a:ext cx="2422864" cy="159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432382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224</a:t>
            </a:fld>
            <a:endParaRPr lang="en-GB"/>
          </a:p>
        </p:txBody>
      </p:sp>
      <p:pic>
        <p:nvPicPr>
          <p:cNvPr id="4" name="Picture 2" descr=" pyogenic_granuloma_10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090" y="748252"/>
            <a:ext cx="4943050" cy="3261040"/>
          </a:xfrm>
          <a:prstGeom prst="rect">
            <a:avLst/>
          </a:prstGeom>
          <a:noFill/>
        </p:spPr>
      </p:pic>
      <p:pic>
        <p:nvPicPr>
          <p:cNvPr id="5" name="Picture 2" descr=" pyogenic_granuloma_11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1354" y="748252"/>
            <a:ext cx="4798646" cy="3159109"/>
          </a:xfrm>
          <a:prstGeom prst="rect">
            <a:avLst/>
          </a:prstGeom>
          <a:noFill/>
        </p:spPr>
      </p:pic>
      <p:pic>
        <p:nvPicPr>
          <p:cNvPr id="6" name="Picture 2" descr=" pyogenic_granuloma_108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4492" y="3907361"/>
            <a:ext cx="3906862" cy="2707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03537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225</a:t>
            </a:fld>
            <a:endParaRPr lang="en-GB"/>
          </a:p>
        </p:txBody>
      </p:sp>
      <p:pic>
        <p:nvPicPr>
          <p:cNvPr id="4" name="Picture 2" descr="http://a248.e.akamai.net/7/248/430/20080912143434/www.merckmedicus.com/ppdocs/us/hcp/content/white/chapters/images/A02997-f11-5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12" y="650875"/>
            <a:ext cx="5681861" cy="3727749"/>
          </a:xfrm>
          <a:prstGeom prst="rect">
            <a:avLst/>
          </a:prstGeom>
          <a:noFill/>
        </p:spPr>
      </p:pic>
      <p:pic>
        <p:nvPicPr>
          <p:cNvPr id="5" name="Picture 2" descr="http://a248.e.akamai.net/7/248/430/20080912143736/www.merckmedicus.com/ppdocs/us/hcp/content/white/chapters/images/A02997-f29-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1554" y="638104"/>
            <a:ext cx="5832445" cy="382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6706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226</a:t>
            </a:fld>
            <a:endParaRPr lang="en-GB"/>
          </a:p>
        </p:txBody>
      </p:sp>
      <p:pic>
        <p:nvPicPr>
          <p:cNvPr id="4" name="Picture 2" descr=" neurofibromatosis_3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8328" y="-1"/>
            <a:ext cx="4572000" cy="6858001"/>
          </a:xfrm>
          <a:prstGeom prst="rect">
            <a:avLst/>
          </a:prstGeom>
          <a:noFill/>
        </p:spPr>
      </p:pic>
      <p:pic>
        <p:nvPicPr>
          <p:cNvPr id="5" name="Picture 2" descr=" neurofibromatosis_2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067" y="-1"/>
            <a:ext cx="6334125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077381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227</a:t>
            </a:fld>
            <a:endParaRPr lang="en-GB"/>
          </a:p>
        </p:txBody>
      </p:sp>
      <p:pic>
        <p:nvPicPr>
          <p:cNvPr id="4" name="Picture 2" descr=" tuberous_sclerosis_7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46" y="1142984"/>
            <a:ext cx="68580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29256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228</a:t>
            </a:fld>
            <a:endParaRPr lang="en-GB"/>
          </a:p>
        </p:txBody>
      </p:sp>
      <p:pic>
        <p:nvPicPr>
          <p:cNvPr id="4" name="Picture 2" descr="http://meded.ucsd.edu/clinicalimg/skin_xanthelas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8050" y="1760526"/>
            <a:ext cx="7905750" cy="3438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400672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229</a:t>
            </a:fld>
            <a:endParaRPr lang="en-GB"/>
          </a:p>
        </p:txBody>
      </p:sp>
      <p:pic>
        <p:nvPicPr>
          <p:cNvPr id="4" name="Picture 2" descr=" ingrown_nail_1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9146" y="0"/>
            <a:ext cx="45339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33424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230</a:t>
            </a:fld>
            <a:endParaRPr lang="en-GB"/>
          </a:p>
        </p:txBody>
      </p:sp>
      <p:pic>
        <p:nvPicPr>
          <p:cNvPr id="4" name="Picture 2" descr="http://www.dermnetnz.org/fungal/img/paron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199" y="1020746"/>
            <a:ext cx="4932577" cy="3699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753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4084" r="4033"/>
          <a:stretch/>
        </p:blipFill>
        <p:spPr bwMode="auto">
          <a:xfrm>
            <a:off x="3568391" y="2362316"/>
            <a:ext cx="5043100" cy="3146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9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231</a:t>
            </a:fld>
            <a:endParaRPr lang="en-GB"/>
          </a:p>
        </p:txBody>
      </p:sp>
      <p:pic>
        <p:nvPicPr>
          <p:cNvPr id="4" name="Picture 2" descr=" mongolian_spo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28670"/>
            <a:ext cx="6858000" cy="4886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77020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232</a:t>
            </a:fld>
            <a:endParaRPr lang="en-GB"/>
          </a:p>
        </p:txBody>
      </p:sp>
      <p:pic>
        <p:nvPicPr>
          <p:cNvPr id="4" name="Picture 2" descr=" hemangioma_infancy_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662" y="1138222"/>
            <a:ext cx="6858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308283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233</a:t>
            </a:fld>
            <a:endParaRPr lang="en-GB"/>
          </a:p>
        </p:txBody>
      </p:sp>
      <p:pic>
        <p:nvPicPr>
          <p:cNvPr id="4" name="Picture 2" descr=" hemangioma_infancy_3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4950" y="0"/>
            <a:ext cx="466725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08816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73" y="635000"/>
            <a:ext cx="2962656" cy="2221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664" y="2856992"/>
            <a:ext cx="4263317" cy="28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7270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691" y="2210955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82" y="4032250"/>
            <a:ext cx="34925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2197100"/>
            <a:ext cx="3289300" cy="246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82" y="616527"/>
            <a:ext cx="33528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612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86" y="856673"/>
            <a:ext cx="2857500" cy="284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2286000"/>
            <a:ext cx="3098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245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555" y="583046"/>
            <a:ext cx="3530600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38281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2216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8" y="540328"/>
            <a:ext cx="355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72" y="3019208"/>
            <a:ext cx="34671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0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239</a:t>
            </a:fld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30" y="1060813"/>
            <a:ext cx="2898406" cy="2948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68975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240</a:t>
            </a:fld>
            <a:endParaRPr lang="en-GB"/>
          </a:p>
        </p:txBody>
      </p:sp>
      <p:pic>
        <p:nvPicPr>
          <p:cNvPr id="4" name="Picture 3" descr="https://encrypted-tbn1.gstatic.com/images?q=tbn:ANd9GcSu8B4wri_0TXU0jDEpmi-U_H6B33ikDhKRyGa6KX8EtiK-BkTPr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23" y="293330"/>
            <a:ext cx="4581677" cy="279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encrypted-tbn1.gstatic.com/images?q=tbn:ANd9GcTVvhtRcdxpOK9mDuT-129ARw1D32YptRiPCvMRo_vqrX3JEF4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33" y="3048590"/>
            <a:ext cx="3708674" cy="334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encrypted-tbn1.gstatic.com/images?q=tbn:ANd9GcS2v4HVGEVew7iG2_x4iiCO7dmu-We0mPdqL4AXQ_RIPppS_qp_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7" y="502221"/>
            <a:ext cx="3605056" cy="34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928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r="4359"/>
          <a:stretch/>
        </p:blipFill>
        <p:spPr bwMode="auto">
          <a:xfrm>
            <a:off x="4036742" y="2113334"/>
            <a:ext cx="4302674" cy="2837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1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241</a:t>
            </a:fld>
            <a:endParaRPr lang="en-GB"/>
          </a:p>
        </p:txBody>
      </p:sp>
      <p:pic>
        <p:nvPicPr>
          <p:cNvPr id="4" name="Picture 3" descr="http://dermnetnz.org/hair-nails-sweat/img/fphl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94" y="1"/>
            <a:ext cx="5040727" cy="311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dermnetnz.org/hair-nails-sweat/img/ff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87" y="3094965"/>
            <a:ext cx="5100034" cy="382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45423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242</a:t>
            </a:fld>
            <a:endParaRPr lang="en-GB"/>
          </a:p>
        </p:txBody>
      </p:sp>
      <p:pic>
        <p:nvPicPr>
          <p:cNvPr id="4" name="Picture 3" descr="http://www.psoriasisspot.com/wp-content/uploads/2013/07/psoriasis-in-sensitive-area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75" y="544468"/>
            <a:ext cx="4515857" cy="452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75276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243</a:t>
            </a:fld>
            <a:endParaRPr lang="en-GB"/>
          </a:p>
        </p:txBody>
      </p:sp>
      <p:pic>
        <p:nvPicPr>
          <p:cNvPr id="4" name="Picture 2" descr="Keratosis pila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116" y="2713377"/>
            <a:ext cx="3449856" cy="25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eratosis pila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2" y="-92385"/>
            <a:ext cx="4163121" cy="31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eratosis pilar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89" y="3917709"/>
            <a:ext cx="3920389" cy="29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244</a:t>
            </a:fld>
            <a:endParaRPr lang="en-GB"/>
          </a:p>
        </p:txBody>
      </p:sp>
      <p:pic>
        <p:nvPicPr>
          <p:cNvPr id="4" name="Picture 2" descr="Morpho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18" y="1339402"/>
            <a:ext cx="4103039" cy="307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rphoe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1"/>
          <a:stretch/>
        </p:blipFill>
        <p:spPr bwMode="auto">
          <a:xfrm>
            <a:off x="3642530" y="2366208"/>
            <a:ext cx="4120188" cy="22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245</a:t>
            </a:fld>
            <a:endParaRPr lang="en-GB"/>
          </a:p>
        </p:txBody>
      </p:sp>
      <p:pic>
        <p:nvPicPr>
          <p:cNvPr id="4" name="Picture 2" descr="Lichen Sclero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98" y="762000"/>
            <a:ext cx="3760630" cy="282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ichen Sclero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78" y="2820289"/>
            <a:ext cx="4155559" cy="311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6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246</a:t>
            </a:fld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92" y="1744929"/>
            <a:ext cx="5472608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4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247</a:t>
            </a:fld>
            <a:endParaRPr lang="en-GB"/>
          </a:p>
        </p:txBody>
      </p:sp>
      <p:pic>
        <p:nvPicPr>
          <p:cNvPr id="4" name="Picture 2" descr="http://www.dermafoto.com/photos/fish-tank-granuloma/fish_tank_granuloma_01_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844824"/>
            <a:ext cx="2838674" cy="42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2024" y="611735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Mycobacterium </a:t>
            </a:r>
            <a:r>
              <a:rPr lang="en-GB" i="1" dirty="0" err="1"/>
              <a:t>ulcerans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5730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836" y="3131126"/>
            <a:ext cx="4461164" cy="3345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85" y="568036"/>
            <a:ext cx="5279352" cy="39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249</a:t>
            </a:fld>
            <a:endParaRPr lang="en-GB"/>
          </a:p>
        </p:txBody>
      </p:sp>
      <p:pic>
        <p:nvPicPr>
          <p:cNvPr id="4" name="Picture 4" descr="https://upload.wikimedia.org/wikipedia/commons/7/77/Lineanigra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84" y="827072"/>
            <a:ext cx="4410694" cy="38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5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250</a:t>
            </a:fld>
            <a:endParaRPr lang="en-GB"/>
          </a:p>
        </p:txBody>
      </p:sp>
      <p:pic>
        <p:nvPicPr>
          <p:cNvPr id="4" name="Picture Placeholder 4" descr="Dermatology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>
          <a:xfrm>
            <a:off x="4147560" y="723611"/>
            <a:ext cx="5486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9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546088" y="2461531"/>
            <a:ext cx="4326247" cy="28018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027" y="957118"/>
            <a:ext cx="3530600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55" y="2962574"/>
            <a:ext cx="2870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5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81" y="967509"/>
            <a:ext cx="3352800" cy="161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473" y="3527136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046" y="707159"/>
            <a:ext cx="3327400" cy="245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82" y="3158259"/>
            <a:ext cx="29464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09" y="1057564"/>
            <a:ext cx="3416300" cy="237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061" y="2561492"/>
            <a:ext cx="28067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509" y="3908136"/>
            <a:ext cx="3505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046" y="2269837"/>
            <a:ext cx="3048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555" y="491837"/>
            <a:ext cx="28575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-150091"/>
            <a:ext cx="3124200" cy="233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2606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5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864" y="818573"/>
            <a:ext cx="3530600" cy="229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0" y="626017"/>
            <a:ext cx="3606800" cy="224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64" y="4193958"/>
            <a:ext cx="25400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267" y="944755"/>
            <a:ext cx="4332249" cy="2882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434" y="944755"/>
            <a:ext cx="3706366" cy="49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259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4" y="867317"/>
            <a:ext cx="3048000" cy="176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102" y="867317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93" y="3191417"/>
            <a:ext cx="32893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846" y="3932818"/>
            <a:ext cx="3251200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602" y="3611833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9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53" y="873424"/>
            <a:ext cx="23114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899" y="238512"/>
            <a:ext cx="3911600" cy="29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350" y="321657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6846849" y="2916454"/>
            <a:ext cx="4126478" cy="299369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83415" y="882558"/>
            <a:ext cx="3754770" cy="32656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742" y="1515017"/>
            <a:ext cx="5484541" cy="36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155" y="1951462"/>
            <a:ext cx="5584269" cy="355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10" y="858954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2235200"/>
            <a:ext cx="3403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39" y="556012"/>
            <a:ext cx="3530600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368503"/>
            <a:ext cx="35052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122" y="4009292"/>
            <a:ext cx="3098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2133600"/>
            <a:ext cx="31369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702836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87" y="1096536"/>
            <a:ext cx="39243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680" y="724829"/>
            <a:ext cx="4281140" cy="2717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144" y="724829"/>
            <a:ext cx="5269856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47" y="1314605"/>
            <a:ext cx="5727080" cy="431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268</a:t>
            </a:fld>
            <a:endParaRPr lang="en-GB"/>
          </a:p>
        </p:txBody>
      </p:sp>
      <p:pic>
        <p:nvPicPr>
          <p:cNvPr id="4" name="Picture 4" descr="Ulcer foot aei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25462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9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269</a:t>
            </a:fld>
            <a:endParaRPr lang="en-GB"/>
          </a:p>
        </p:txBody>
      </p:sp>
      <p:pic>
        <p:nvPicPr>
          <p:cNvPr id="4" name="Picture 4" descr="3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1" b="24075"/>
          <a:stretch/>
        </p:blipFill>
        <p:spPr bwMode="auto">
          <a:xfrm>
            <a:off x="2747498" y="379141"/>
            <a:ext cx="7511623" cy="57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54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270</a:t>
            </a:fld>
            <a:endParaRPr lang="en-GB"/>
          </a:p>
        </p:txBody>
      </p:sp>
      <p:pic>
        <p:nvPicPr>
          <p:cNvPr id="4" name="Picture 4" descr="neuropat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49" y="411163"/>
            <a:ext cx="9144000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4148255" y="2325888"/>
            <a:ext cx="4103222" cy="30713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271</a:t>
            </a:fld>
            <a:endParaRPr lang="en-GB"/>
          </a:p>
        </p:txBody>
      </p:sp>
      <p:pic>
        <p:nvPicPr>
          <p:cNvPr id="4" name="Picture 4" descr="hivaids add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63" y="957186"/>
            <a:ext cx="92964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3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39" y="551521"/>
            <a:ext cx="4353622" cy="58048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25306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44444"/>
                </a:solidFill>
                <a:latin typeface="Helvetica Neue" charset="0"/>
              </a:rPr>
              <a:t>A 34-year-old man with a long history of back pain asks you to have a look at his back. His wife has noticed a rash.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9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3046" y="400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erpes_Simplex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b="11005"/>
          <a:stretch>
            <a:fillRect/>
          </a:stretch>
        </p:blipFill>
        <p:spPr bwMode="auto">
          <a:xfrm>
            <a:off x="2263969" y="1703698"/>
            <a:ext cx="711041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rpes_Simplex16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652" y="1445976"/>
            <a:ext cx="5228528" cy="41134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4575" y="1736687"/>
            <a:ext cx="5690104" cy="3795726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8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iagnosis: Herpes Simplex Genitalis&#10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46" b="19754"/>
          <a:stretch>
            <a:fillRect/>
          </a:stretch>
        </p:blipFill>
        <p:spPr bwMode="auto">
          <a:xfrm>
            <a:off x="2268461" y="1650381"/>
            <a:ext cx="3507871" cy="396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diagnosis: Herpes Simplex Genitalis&#10;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607" y="1650381"/>
            <a:ext cx="3765588" cy="387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2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calisation: flank&#10;diagnosis: Herpes Zoster&#10;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5" b="-34"/>
          <a:stretch>
            <a:fillRect/>
          </a:stretch>
        </p:blipFill>
        <p:spPr>
          <a:xfrm>
            <a:off x="3856348" y="1593630"/>
            <a:ext cx="3976687" cy="31591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6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00173" y="1745553"/>
            <a:ext cx="8721725" cy="3168650"/>
            <a:chOff x="221" y="650"/>
            <a:chExt cx="5494" cy="1996"/>
          </a:xfrm>
        </p:grpSpPr>
        <p:pic>
          <p:nvPicPr>
            <p:cNvPr id="4" name="Picture 8" descr="HAND: wart, common  - verruca">
              <a:hlinkClick r:id="rId3" tooltip="HAND: wart, common  - verruca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" y="650"/>
              <a:ext cx="2466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HAND: wart, common  - verruca">
              <a:hlinkClick r:id="rId5" tooltip="HAND: wart, common  - verruca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659"/>
              <a:ext cx="2835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1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White Male Genital Warts HPV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74950"/>
            <a:ext cx="6659562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3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50218" y="1630865"/>
            <a:ext cx="10567910" cy="3699417"/>
            <a:chOff x="160" y="648"/>
            <a:chExt cx="5262" cy="1777"/>
          </a:xfrm>
        </p:grpSpPr>
        <p:pic>
          <p:nvPicPr>
            <p:cNvPr id="3" name="Picture 5" descr="BACK: molluscum contagiosum ">
              <a:hlinkClick r:id="rId3" tooltip="BACK: molluscum contagiosum 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" y="648"/>
              <a:ext cx="2579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FACE: molluscum contagiosum ">
              <a:hlinkClick r:id="rId5" tooltip="FACE: molluscum contagiosum 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" y="661"/>
              <a:ext cx="2409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peti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48" y="1336095"/>
            <a:ext cx="5439395" cy="41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calisation: arms&#10;diagnosis: Bullous Impetigo&#10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13" b="18459"/>
          <a:stretch>
            <a:fillRect/>
          </a:stretch>
        </p:blipFill>
        <p:spPr bwMode="auto">
          <a:xfrm>
            <a:off x="1126390" y="1676981"/>
            <a:ext cx="364648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Impeti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51" y="2301450"/>
            <a:ext cx="29845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81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LEG: folliculitis  - Staphylococcal infection">
            <a:hlinkClick r:id="rId3" tooltip="LEG: folliculitis  - Staphylococcal infe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54" y="1622270"/>
            <a:ext cx="47625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calisation: buttocks&#10;diagnosis: Furunculosis&#10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15" y="1485165"/>
            <a:ext cx="517525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16" y="1299972"/>
            <a:ext cx="3810000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440" y="1814575"/>
            <a:ext cx="4384040" cy="307537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_nicontac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1700213"/>
            <a:ext cx="2409825" cy="328146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1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HOULDER: ecthyma  - streptococcal infection">
            <a:hlinkClick r:id="rId3" tooltip="SHOULDER: ecthyma  - streptococcal infe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383" y="197562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5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46125" y="1028700"/>
            <a:ext cx="4762500" cy="5191125"/>
            <a:chOff x="272" y="648"/>
            <a:chExt cx="3000" cy="3270"/>
          </a:xfrm>
        </p:grpSpPr>
        <p:pic>
          <p:nvPicPr>
            <p:cNvPr id="3" name="Picture 5" descr="Erysipelas on the che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648"/>
              <a:ext cx="2417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5" descr="LEG: cellulitis  - Staphylococcal infection">
              <a:hlinkClick r:id="rId4" tooltip="LEG: cellulitis  - Staphylococcal infection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2736"/>
              <a:ext cx="3000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7" descr="A severe case of cellulitis with MRS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24" y="681832"/>
            <a:ext cx="684053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0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ecrotizing-fasci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444" y="1299116"/>
            <a:ext cx="5345151" cy="400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6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971375" y="2070100"/>
            <a:ext cx="7415212" cy="3113088"/>
            <a:chOff x="581" y="644"/>
            <a:chExt cx="4671" cy="1961"/>
          </a:xfrm>
        </p:grpSpPr>
        <p:pic>
          <p:nvPicPr>
            <p:cNvPr id="3" name="Picture 24" descr="Scabies burrows picture scabies_burrows16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644"/>
              <a:ext cx="2093" cy="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9" descr="HAND: scabies  - burrow">
              <a:hlinkClick r:id="rId5" tooltip="HAND: scabies  - burrow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" y="649"/>
              <a:ext cx="2013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76475" y="1628775"/>
            <a:ext cx="4572000" cy="3086100"/>
            <a:chOff x="1428" y="650"/>
            <a:chExt cx="2880" cy="1944"/>
          </a:xfrm>
        </p:grpSpPr>
        <p:pic>
          <p:nvPicPr>
            <p:cNvPr id="3" name="Picture 5" descr="97067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650"/>
              <a:ext cx="2880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2052" y="1226"/>
              <a:ext cx="864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135124" y="1628775"/>
            <a:ext cx="2571750" cy="3810000"/>
            <a:chOff x="2053" y="651"/>
            <a:chExt cx="1620" cy="2400"/>
          </a:xfrm>
        </p:grpSpPr>
        <p:pic>
          <p:nvPicPr>
            <p:cNvPr id="8" name="Picture 7" descr="91060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" y="651"/>
              <a:ext cx="162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2245" y="1326"/>
              <a:ext cx="936" cy="1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ctr"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Lmc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85" y="1745398"/>
            <a:ext cx="6030912" cy="33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4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216" y="2654300"/>
            <a:ext cx="3289300" cy="246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112" y="1570517"/>
            <a:ext cx="4691888" cy="29887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436" y="554228"/>
            <a:ext cx="3517900" cy="231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960120"/>
            <a:ext cx="3314700" cy="245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0" y="3131312"/>
            <a:ext cx="2463800" cy="328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128" y="3956812"/>
            <a:ext cx="3289300" cy="246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9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36" y="1344676"/>
            <a:ext cx="3390900" cy="240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408" y="747268"/>
            <a:ext cx="3251200" cy="2108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2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03stasisderm0105043.jpg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492375"/>
            <a:ext cx="4389438" cy="28813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8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2197100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436" y="188468"/>
            <a:ext cx="3517900" cy="231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784" y="3429000"/>
            <a:ext cx="3543300" cy="2298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192" y="837184"/>
            <a:ext cx="3289300" cy="217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136" y="1067308"/>
            <a:ext cx="3187700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842" y="3462020"/>
            <a:ext cx="3517900" cy="2311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316" y="1181608"/>
            <a:ext cx="3467100" cy="233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544" y="3518408"/>
            <a:ext cx="3340100" cy="2438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1108456"/>
            <a:ext cx="34925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792" y="2503932"/>
            <a:ext cx="3454400" cy="2349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4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048" y="972312"/>
            <a:ext cx="38100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388" y="2474976"/>
            <a:ext cx="4089400" cy="1981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8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96" y="896112"/>
            <a:ext cx="3897376" cy="2505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20" y="470916"/>
            <a:ext cx="34925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136" y="3729228"/>
            <a:ext cx="2857500" cy="2857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97400" y="2795016"/>
            <a:ext cx="5842000" cy="3810000"/>
            <a:chOff x="5197400" y="2795016"/>
            <a:chExt cx="5842000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7400" y="2795016"/>
              <a:ext cx="5842000" cy="381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570563" y="3022169"/>
              <a:ext cx="2154264" cy="495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217" y="351510"/>
            <a:ext cx="3505200" cy="231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868" y="351510"/>
            <a:ext cx="3289300" cy="246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610" y="3487549"/>
            <a:ext cx="3098800" cy="2628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7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59" y="819257"/>
            <a:ext cx="3479800" cy="233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817" y="819257"/>
            <a:ext cx="35052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609" y="3710338"/>
            <a:ext cx="336550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817" y="3659538"/>
            <a:ext cx="3289300" cy="246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1251703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455" y="3715503"/>
            <a:ext cx="3543300" cy="2298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9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351" y="411996"/>
            <a:ext cx="5265334" cy="3264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040" y="1142784"/>
            <a:ext cx="3231827" cy="36281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ciencephoto.com/image/146550/large/C0083605-Infected_eczema_on_the_hand-SP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81" y="1993631"/>
            <a:ext cx="5605888" cy="325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1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786" y="2449378"/>
            <a:ext cx="3454400" cy="2349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4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482" y="822056"/>
            <a:ext cx="3454400" cy="234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756" y="1391189"/>
            <a:ext cx="3289300" cy="246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733" y="4036017"/>
            <a:ext cx="2832100" cy="2133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2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63" y="1178517"/>
            <a:ext cx="3467100" cy="234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008" y="1178517"/>
            <a:ext cx="3060700" cy="265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848" y="3832817"/>
            <a:ext cx="3202337" cy="238745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0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361" y="351510"/>
            <a:ext cx="3530600" cy="229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953" y="1095214"/>
            <a:ext cx="31369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361" y="3824853"/>
            <a:ext cx="42672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078" y="4119105"/>
            <a:ext cx="3251200" cy="2184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4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381" y="721533"/>
            <a:ext cx="2717800" cy="299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122" y="2090334"/>
            <a:ext cx="3048000" cy="2057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5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664" y="802253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739" y="1310898"/>
            <a:ext cx="3048000" cy="2438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83" y="1755829"/>
            <a:ext cx="2895600" cy="280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718" y="1189710"/>
            <a:ext cx="3289300" cy="246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9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671" y="709263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109" y="848963"/>
            <a:ext cx="3505200" cy="2324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2197100"/>
            <a:ext cx="3289300" cy="2463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5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200150"/>
            <a:ext cx="3502832" cy="2235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006" y="1200150"/>
            <a:ext cx="4343400" cy="2514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ck\Pictures\Eczema_herpeticum_1_05051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4244" y="1814241"/>
            <a:ext cx="4676857" cy="344913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7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" y="396240"/>
            <a:ext cx="5877560" cy="3857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240" y="642620"/>
            <a:ext cx="3467100" cy="200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20" y="3540760"/>
            <a:ext cx="3505200" cy="2324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8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848360"/>
            <a:ext cx="4177750" cy="3129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220" y="848360"/>
            <a:ext cx="5036820" cy="3772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295" y="3726180"/>
            <a:ext cx="3698240" cy="27736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0" y="720090"/>
            <a:ext cx="3467100" cy="234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80" y="889000"/>
            <a:ext cx="35052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3225800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090" y="3441700"/>
            <a:ext cx="4190376" cy="3200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9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0" y="807720"/>
            <a:ext cx="3454400" cy="234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155700"/>
            <a:ext cx="3276600" cy="247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020" y="3675380"/>
            <a:ext cx="3454400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4305300"/>
            <a:ext cx="4267200" cy="1905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3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746759"/>
            <a:ext cx="4290060" cy="3131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20" y="354330"/>
            <a:ext cx="3517900" cy="231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720" y="3576320"/>
            <a:ext cx="3530600" cy="2298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0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80" y="1945640"/>
            <a:ext cx="3302000" cy="2463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40" y="911860"/>
            <a:ext cx="34925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358900"/>
            <a:ext cx="3505200" cy="231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740" y="3235960"/>
            <a:ext cx="2857500" cy="2857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86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ck\Pictures\262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3736" y="1700213"/>
            <a:ext cx="5547227" cy="34516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8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1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1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" y="1455420"/>
            <a:ext cx="324612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298" y="1455420"/>
            <a:ext cx="5366242" cy="4030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2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" y="670559"/>
            <a:ext cx="3812631" cy="52501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066800"/>
            <a:ext cx="4216400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760" y="1993900"/>
            <a:ext cx="2832100" cy="287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5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" y="1391919"/>
            <a:ext cx="4503420" cy="2996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60" y="2306320"/>
            <a:ext cx="3492500" cy="2324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1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0" y="1247140"/>
            <a:ext cx="2768600" cy="293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0" y="2273300"/>
            <a:ext cx="3517900" cy="231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820" y="3429000"/>
            <a:ext cx="3289300" cy="2463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660400"/>
            <a:ext cx="34925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660400"/>
            <a:ext cx="2108200" cy="158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020" y="3535680"/>
            <a:ext cx="3352800" cy="242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940" y="3068320"/>
            <a:ext cx="3289300" cy="246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4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ck\Pictures\726361_com_pompholyx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263" y="1360449"/>
            <a:ext cx="5643434" cy="423548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8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" y="281940"/>
            <a:ext cx="3454400" cy="234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0" y="889000"/>
            <a:ext cx="2933700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" y="36703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0" y="4051300"/>
            <a:ext cx="3188970" cy="23917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769620"/>
            <a:ext cx="3352800" cy="242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220" y="87122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700" y="3637280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180" y="3637280"/>
            <a:ext cx="3175000" cy="2565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3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40" y="1216660"/>
            <a:ext cx="28575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840" y="1750060"/>
            <a:ext cx="30480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074160"/>
            <a:ext cx="3492500" cy="2324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" y="464820"/>
            <a:ext cx="4694250" cy="3192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120" y="464819"/>
            <a:ext cx="4264660" cy="3194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385" y="4236720"/>
            <a:ext cx="3454400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550" y="4122420"/>
            <a:ext cx="3289300" cy="246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5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20" y="843280"/>
            <a:ext cx="34925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2005330"/>
            <a:ext cx="3060700" cy="265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460" y="3827779"/>
            <a:ext cx="3548380" cy="21128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0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39" y="673100"/>
            <a:ext cx="4820683" cy="3167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80" y="1267460"/>
            <a:ext cx="3517900" cy="231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280" y="4226560"/>
            <a:ext cx="3124200" cy="2336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6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1031240"/>
            <a:ext cx="3314700" cy="245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40" y="2032000"/>
            <a:ext cx="3162300" cy="2565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" y="833120"/>
            <a:ext cx="3200400" cy="25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80" y="477520"/>
            <a:ext cx="35052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" y="4102100"/>
            <a:ext cx="3517900" cy="231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860" y="3713480"/>
            <a:ext cx="3517900" cy="2311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59" y="741680"/>
            <a:ext cx="4681513" cy="3075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620" y="741680"/>
            <a:ext cx="3594100" cy="226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940" y="4373880"/>
            <a:ext cx="37973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00" y="3233420"/>
            <a:ext cx="3479800" cy="2336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0" y="596900"/>
            <a:ext cx="4633710" cy="3426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894080"/>
            <a:ext cx="4366260" cy="4504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060" y="3390900"/>
            <a:ext cx="2349500" cy="3467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96DF-D81B-DF40-9290-D0626D10AD2B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1537</Words>
  <Application>Microsoft Macintosh PowerPoint</Application>
  <PresentationFormat>Widescreen</PresentationFormat>
  <Paragraphs>859</Paragraphs>
  <Slides>275</Slides>
  <Notes>275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275</vt:i4>
      </vt:variant>
    </vt:vector>
  </HeadingPairs>
  <TitlesOfParts>
    <vt:vector size="282" baseType="lpstr">
      <vt:lpstr>Arial</vt:lpstr>
      <vt:lpstr>Calibri</vt:lpstr>
      <vt:lpstr>Calibri Light</vt:lpstr>
      <vt:lpstr>Helvetica</vt:lpstr>
      <vt:lpstr>Helvetica Neue</vt:lpstr>
      <vt:lpstr>Office Theme</vt:lpstr>
      <vt:lpstr>Bitmap Image</vt:lpstr>
      <vt:lpstr>Derm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 quiz</dc:title>
  <dc:creator>Josh Chambers (MED)</dc:creator>
  <cp:lastModifiedBy>Josh Chambers (MED)</cp:lastModifiedBy>
  <cp:revision>104</cp:revision>
  <dcterms:created xsi:type="dcterms:W3CDTF">2016-01-14T21:39:45Z</dcterms:created>
  <dcterms:modified xsi:type="dcterms:W3CDTF">2017-03-25T10:12:50Z</dcterms:modified>
</cp:coreProperties>
</file>